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 id="263" r:id="rId8"/>
    <p:sldId id="264" r:id="rId9"/>
    <p:sldId id="265" r:id="rId10"/>
  </p:sldIdLst>
  <p:sldSz cx="9144000" cy="6858000" type="screen4x3"/>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9FFCC"/>
    <a:srgbClr val="00CC99"/>
  </p:clrMru>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snapVertSplitter="1" vertBarState="minimized" horzBarState="maximized">
    <p:restoredLeft sz="15361" autoAdjust="0"/>
    <p:restoredTop sz="94660"/>
  </p:normalViewPr>
  <p:slideViewPr>
    <p:cSldViewPr>
      <p:cViewPr varScale="1">
        <p:scale>
          <a:sx n="135" d="100"/>
          <a:sy n="135" d="100"/>
        </p:scale>
        <p:origin x="-1810" y="-77"/>
      </p:cViewPr>
      <p:guideLst>
        <p:guide orient="horz" pos="2160"/>
        <p:guide pos="2880"/>
      </p:guideLst>
    </p:cSldViewPr>
  </p:slideViewPr>
  <p:notesTextViewPr>
    <p:cViewPr>
      <p:scale>
        <a:sx n="100" d="100"/>
        <a:sy n="100" d="100"/>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p:cNvSpPr>
            <a:spLocks noGrp="1"/>
          </p:cNvSpPr>
          <p:nvPr>
            <p:ph type="ctrTitle"/>
          </p:nvPr>
        </p:nvSpPr>
        <p:spPr>
          <a:xfrm>
            <a:off x="685800" y="2130425"/>
            <a:ext cx="7772400" cy="1470025"/>
          </a:xfrm>
        </p:spPr>
        <p:txBody>
          <a:bodyPr/>
          <a:lstStyle/>
          <a:p>
            <a:r>
              <a:rPr lang="de-DE" smtClean="0"/>
              <a:t>Titelmasterformat durch Klicken bearbeiten</a:t>
            </a:r>
            <a:endParaRPr lang="de-DE"/>
          </a:p>
        </p:txBody>
      </p:sp>
      <p:sp>
        <p:nvSpPr>
          <p:cNvPr id="3" name="Untertitel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de-DE" smtClean="0"/>
              <a:t>Formatvorlage des Untertitelmasters durch Klicken bearbeiten</a:t>
            </a:r>
            <a:endParaRPr lang="de-DE"/>
          </a:p>
        </p:txBody>
      </p:sp>
      <p:sp>
        <p:nvSpPr>
          <p:cNvPr id="4" name="Datumsplatzhalter 3"/>
          <p:cNvSpPr>
            <a:spLocks noGrp="1"/>
          </p:cNvSpPr>
          <p:nvPr>
            <p:ph type="dt" sz="half" idx="10"/>
          </p:nvPr>
        </p:nvSpPr>
        <p:spPr/>
        <p:txBody>
          <a:bodyPr/>
          <a:lstStyle/>
          <a:p>
            <a:fld id="{6ED85332-744B-41CC-A4C1-3993505D8618}" type="datetimeFigureOut">
              <a:rPr lang="de-DE" smtClean="0"/>
              <a:pPr/>
              <a:t>08.04.2021</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FD764845-38A1-48A7-A9F7-BDA4037B747B}" type="slidenum">
              <a:rPr lang="de-DE" smtClean="0"/>
              <a:pPr/>
              <a:t>‹Nr.›</a:t>
            </a:fld>
            <a:endParaRPr lang="de-D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Vertikaler Textplatzhalter 2"/>
          <p:cNvSpPr>
            <a:spLocks noGrp="1"/>
          </p:cNvSpPr>
          <p:nvPr>
            <p:ph type="body" orient="vert" idx="1"/>
          </p:nvPr>
        </p:nvSpPr>
        <p:spPr/>
        <p:txBody>
          <a:bodyPr vert="eaVert"/>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Datumsplatzhalter 3"/>
          <p:cNvSpPr>
            <a:spLocks noGrp="1"/>
          </p:cNvSpPr>
          <p:nvPr>
            <p:ph type="dt" sz="half" idx="10"/>
          </p:nvPr>
        </p:nvSpPr>
        <p:spPr/>
        <p:txBody>
          <a:bodyPr/>
          <a:lstStyle/>
          <a:p>
            <a:fld id="{6ED85332-744B-41CC-A4C1-3993505D8618}" type="datetimeFigureOut">
              <a:rPr lang="de-DE" smtClean="0"/>
              <a:pPr/>
              <a:t>08.04.2021</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FD764845-38A1-48A7-A9F7-BDA4037B747B}" type="slidenum">
              <a:rPr lang="de-DE" smtClean="0"/>
              <a:pPr/>
              <a:t>‹Nr.›</a:t>
            </a:fld>
            <a:endParaRPr lang="de-D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p:cNvSpPr>
            <a:spLocks noGrp="1"/>
          </p:cNvSpPr>
          <p:nvPr>
            <p:ph type="title" orient="vert"/>
          </p:nvPr>
        </p:nvSpPr>
        <p:spPr>
          <a:xfrm>
            <a:off x="6629400" y="274638"/>
            <a:ext cx="2057400" cy="5851525"/>
          </a:xfrm>
        </p:spPr>
        <p:txBody>
          <a:bodyPr vert="eaVert"/>
          <a:lstStyle/>
          <a:p>
            <a:r>
              <a:rPr lang="de-DE" smtClean="0"/>
              <a:t>Titelmasterformat durch Klicken bearbeiten</a:t>
            </a:r>
            <a:endParaRPr lang="de-DE"/>
          </a:p>
        </p:txBody>
      </p:sp>
      <p:sp>
        <p:nvSpPr>
          <p:cNvPr id="3" name="Vertikaler Textplatzhalter 2"/>
          <p:cNvSpPr>
            <a:spLocks noGrp="1"/>
          </p:cNvSpPr>
          <p:nvPr>
            <p:ph type="body" orient="vert" idx="1"/>
          </p:nvPr>
        </p:nvSpPr>
        <p:spPr>
          <a:xfrm>
            <a:off x="457200" y="274638"/>
            <a:ext cx="6019800" cy="5851525"/>
          </a:xfrm>
        </p:spPr>
        <p:txBody>
          <a:bodyPr vert="eaVert"/>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Datumsplatzhalter 3"/>
          <p:cNvSpPr>
            <a:spLocks noGrp="1"/>
          </p:cNvSpPr>
          <p:nvPr>
            <p:ph type="dt" sz="half" idx="10"/>
          </p:nvPr>
        </p:nvSpPr>
        <p:spPr/>
        <p:txBody>
          <a:bodyPr/>
          <a:lstStyle/>
          <a:p>
            <a:fld id="{6ED85332-744B-41CC-A4C1-3993505D8618}" type="datetimeFigureOut">
              <a:rPr lang="de-DE" smtClean="0"/>
              <a:pPr/>
              <a:t>08.04.2021</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FD764845-38A1-48A7-A9F7-BDA4037B747B}" type="slidenum">
              <a:rPr lang="de-DE" smtClean="0"/>
              <a:pPr/>
              <a:t>‹Nr.›</a:t>
            </a:fld>
            <a:endParaRPr lang="de-D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Inhaltsplatzhalter 2"/>
          <p:cNvSpPr>
            <a:spLocks noGrp="1"/>
          </p:cNvSpPr>
          <p:nvPr>
            <p:ph idx="1"/>
          </p:nvPr>
        </p:nvSpPr>
        <p:spPr/>
        <p:txBody>
          <a:body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Datumsplatzhalter 3"/>
          <p:cNvSpPr>
            <a:spLocks noGrp="1"/>
          </p:cNvSpPr>
          <p:nvPr>
            <p:ph type="dt" sz="half" idx="10"/>
          </p:nvPr>
        </p:nvSpPr>
        <p:spPr/>
        <p:txBody>
          <a:bodyPr/>
          <a:lstStyle/>
          <a:p>
            <a:fld id="{6ED85332-744B-41CC-A4C1-3993505D8618}" type="datetimeFigureOut">
              <a:rPr lang="de-DE" smtClean="0"/>
              <a:pPr/>
              <a:t>08.04.2021</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FD764845-38A1-48A7-A9F7-BDA4037B747B}" type="slidenum">
              <a:rPr lang="de-DE" smtClean="0"/>
              <a:pPr/>
              <a:t>‹Nr.›</a:t>
            </a:fld>
            <a:endParaRPr lang="de-D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722313" y="4406900"/>
            <a:ext cx="7772400" cy="1362075"/>
          </a:xfrm>
        </p:spPr>
        <p:txBody>
          <a:bodyPr anchor="t"/>
          <a:lstStyle>
            <a:lvl1pPr algn="l">
              <a:defRPr sz="4000" b="1" cap="all"/>
            </a:lvl1pPr>
          </a:lstStyle>
          <a:p>
            <a:r>
              <a:rPr lang="de-DE" smtClean="0"/>
              <a:t>Titelmasterformat durch Klicken bearbeiten</a:t>
            </a:r>
            <a:endParaRPr lang="de-DE"/>
          </a:p>
        </p:txBody>
      </p:sp>
      <p:sp>
        <p:nvSpPr>
          <p:cNvPr id="3" name="Textplatzhalt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de-DE" smtClean="0"/>
              <a:t>Textmasterformate durch Klicken bearbeiten</a:t>
            </a:r>
          </a:p>
        </p:txBody>
      </p:sp>
      <p:sp>
        <p:nvSpPr>
          <p:cNvPr id="4" name="Datumsplatzhalter 3"/>
          <p:cNvSpPr>
            <a:spLocks noGrp="1"/>
          </p:cNvSpPr>
          <p:nvPr>
            <p:ph type="dt" sz="half" idx="10"/>
          </p:nvPr>
        </p:nvSpPr>
        <p:spPr/>
        <p:txBody>
          <a:bodyPr/>
          <a:lstStyle/>
          <a:p>
            <a:fld id="{6ED85332-744B-41CC-A4C1-3993505D8618}" type="datetimeFigureOut">
              <a:rPr lang="de-DE" smtClean="0"/>
              <a:pPr/>
              <a:t>08.04.2021</a:t>
            </a:fld>
            <a:endParaRPr lang="de-DE"/>
          </a:p>
        </p:txBody>
      </p:sp>
      <p:sp>
        <p:nvSpPr>
          <p:cNvPr id="5" name="Fußzeilenplatzhalter 4"/>
          <p:cNvSpPr>
            <a:spLocks noGrp="1"/>
          </p:cNvSpPr>
          <p:nvPr>
            <p:ph type="ftr" sz="quarter" idx="11"/>
          </p:nvPr>
        </p:nvSpPr>
        <p:spPr/>
        <p:txBody>
          <a:bodyPr/>
          <a:lstStyle/>
          <a:p>
            <a:endParaRPr lang="de-DE"/>
          </a:p>
        </p:txBody>
      </p:sp>
      <p:sp>
        <p:nvSpPr>
          <p:cNvPr id="6" name="Foliennummernplatzhalter 5"/>
          <p:cNvSpPr>
            <a:spLocks noGrp="1"/>
          </p:cNvSpPr>
          <p:nvPr>
            <p:ph type="sldNum" sz="quarter" idx="12"/>
          </p:nvPr>
        </p:nvSpPr>
        <p:spPr/>
        <p:txBody>
          <a:bodyPr/>
          <a:lstStyle/>
          <a:p>
            <a:fld id="{FD764845-38A1-48A7-A9F7-BDA4037B747B}" type="slidenum">
              <a:rPr lang="de-DE" smtClean="0"/>
              <a:pPr/>
              <a:t>‹Nr.›</a:t>
            </a:fld>
            <a:endParaRPr lang="de-D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Inhaltsplatzhalt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Inhaltsplatzhalt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5" name="Datumsplatzhalter 4"/>
          <p:cNvSpPr>
            <a:spLocks noGrp="1"/>
          </p:cNvSpPr>
          <p:nvPr>
            <p:ph type="dt" sz="half" idx="10"/>
          </p:nvPr>
        </p:nvSpPr>
        <p:spPr/>
        <p:txBody>
          <a:bodyPr/>
          <a:lstStyle/>
          <a:p>
            <a:fld id="{6ED85332-744B-41CC-A4C1-3993505D8618}" type="datetimeFigureOut">
              <a:rPr lang="de-DE" smtClean="0"/>
              <a:pPr/>
              <a:t>08.04.2021</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FD764845-38A1-48A7-A9F7-BDA4037B747B}" type="slidenum">
              <a:rPr lang="de-DE" smtClean="0"/>
              <a:pPr/>
              <a:t>‹Nr.›</a:t>
            </a:fld>
            <a:endParaRPr lang="de-D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lvl1pPr>
              <a:defRPr/>
            </a:lvl1pPr>
          </a:lstStyle>
          <a:p>
            <a:r>
              <a:rPr lang="de-DE" smtClean="0"/>
              <a:t>Titelmasterformat durch Klicken bearbeiten</a:t>
            </a:r>
            <a:endParaRPr lang="de-DE"/>
          </a:p>
        </p:txBody>
      </p:sp>
      <p:sp>
        <p:nvSpPr>
          <p:cNvPr id="3" name="Textplatzhalt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Textmasterformate durch Klicken bearbeiten</a:t>
            </a:r>
          </a:p>
        </p:txBody>
      </p:sp>
      <p:sp>
        <p:nvSpPr>
          <p:cNvPr id="4" name="Inhaltsplatzhalt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5" name="Textplatzhalt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smtClean="0"/>
              <a:t>Textmasterformate durch Klicken bearbeiten</a:t>
            </a:r>
          </a:p>
        </p:txBody>
      </p:sp>
      <p:sp>
        <p:nvSpPr>
          <p:cNvPr id="6" name="Inhaltsplatzhalt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7" name="Datumsplatzhalter 6"/>
          <p:cNvSpPr>
            <a:spLocks noGrp="1"/>
          </p:cNvSpPr>
          <p:nvPr>
            <p:ph type="dt" sz="half" idx="10"/>
          </p:nvPr>
        </p:nvSpPr>
        <p:spPr/>
        <p:txBody>
          <a:bodyPr/>
          <a:lstStyle/>
          <a:p>
            <a:fld id="{6ED85332-744B-41CC-A4C1-3993505D8618}" type="datetimeFigureOut">
              <a:rPr lang="de-DE" smtClean="0"/>
              <a:pPr/>
              <a:t>08.04.2021</a:t>
            </a:fld>
            <a:endParaRPr lang="de-DE"/>
          </a:p>
        </p:txBody>
      </p:sp>
      <p:sp>
        <p:nvSpPr>
          <p:cNvPr id="8" name="Fußzeilenplatzhalter 7"/>
          <p:cNvSpPr>
            <a:spLocks noGrp="1"/>
          </p:cNvSpPr>
          <p:nvPr>
            <p:ph type="ftr" sz="quarter" idx="11"/>
          </p:nvPr>
        </p:nvSpPr>
        <p:spPr/>
        <p:txBody>
          <a:bodyPr/>
          <a:lstStyle/>
          <a:p>
            <a:endParaRPr lang="de-DE"/>
          </a:p>
        </p:txBody>
      </p:sp>
      <p:sp>
        <p:nvSpPr>
          <p:cNvPr id="9" name="Foliennummernplatzhalter 8"/>
          <p:cNvSpPr>
            <a:spLocks noGrp="1"/>
          </p:cNvSpPr>
          <p:nvPr>
            <p:ph type="sldNum" sz="quarter" idx="12"/>
          </p:nvPr>
        </p:nvSpPr>
        <p:spPr/>
        <p:txBody>
          <a:bodyPr/>
          <a:lstStyle/>
          <a:p>
            <a:fld id="{FD764845-38A1-48A7-A9F7-BDA4037B747B}" type="slidenum">
              <a:rPr lang="de-DE" smtClean="0"/>
              <a:pPr/>
              <a:t>‹Nr.›</a:t>
            </a:fld>
            <a:endParaRPr lang="de-D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de-DE" smtClean="0"/>
              <a:t>Titelmasterformat durch Klicken bearbeiten</a:t>
            </a:r>
            <a:endParaRPr lang="de-DE"/>
          </a:p>
        </p:txBody>
      </p:sp>
      <p:sp>
        <p:nvSpPr>
          <p:cNvPr id="3" name="Datumsplatzhalter 2"/>
          <p:cNvSpPr>
            <a:spLocks noGrp="1"/>
          </p:cNvSpPr>
          <p:nvPr>
            <p:ph type="dt" sz="half" idx="10"/>
          </p:nvPr>
        </p:nvSpPr>
        <p:spPr/>
        <p:txBody>
          <a:bodyPr/>
          <a:lstStyle/>
          <a:p>
            <a:fld id="{6ED85332-744B-41CC-A4C1-3993505D8618}" type="datetimeFigureOut">
              <a:rPr lang="de-DE" smtClean="0"/>
              <a:pPr/>
              <a:t>08.04.2021</a:t>
            </a:fld>
            <a:endParaRPr lang="de-DE"/>
          </a:p>
        </p:txBody>
      </p:sp>
      <p:sp>
        <p:nvSpPr>
          <p:cNvPr id="4" name="Fußzeilenplatzhalter 3"/>
          <p:cNvSpPr>
            <a:spLocks noGrp="1"/>
          </p:cNvSpPr>
          <p:nvPr>
            <p:ph type="ftr" sz="quarter" idx="11"/>
          </p:nvPr>
        </p:nvSpPr>
        <p:spPr/>
        <p:txBody>
          <a:bodyPr/>
          <a:lstStyle/>
          <a:p>
            <a:endParaRPr lang="de-DE"/>
          </a:p>
        </p:txBody>
      </p:sp>
      <p:sp>
        <p:nvSpPr>
          <p:cNvPr id="5" name="Foliennummernplatzhalter 4"/>
          <p:cNvSpPr>
            <a:spLocks noGrp="1"/>
          </p:cNvSpPr>
          <p:nvPr>
            <p:ph type="sldNum" sz="quarter" idx="12"/>
          </p:nvPr>
        </p:nvSpPr>
        <p:spPr/>
        <p:txBody>
          <a:bodyPr/>
          <a:lstStyle/>
          <a:p>
            <a:fld id="{FD764845-38A1-48A7-A9F7-BDA4037B747B}" type="slidenum">
              <a:rPr lang="de-DE" smtClean="0"/>
              <a:pPr/>
              <a:t>‹Nr.›</a:t>
            </a:fld>
            <a:endParaRPr lang="de-D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p:cNvSpPr>
            <a:spLocks noGrp="1"/>
          </p:cNvSpPr>
          <p:nvPr>
            <p:ph type="dt" sz="half" idx="10"/>
          </p:nvPr>
        </p:nvSpPr>
        <p:spPr/>
        <p:txBody>
          <a:bodyPr/>
          <a:lstStyle/>
          <a:p>
            <a:fld id="{6ED85332-744B-41CC-A4C1-3993505D8618}" type="datetimeFigureOut">
              <a:rPr lang="de-DE" smtClean="0"/>
              <a:pPr/>
              <a:t>08.04.2021</a:t>
            </a:fld>
            <a:endParaRPr lang="de-DE"/>
          </a:p>
        </p:txBody>
      </p:sp>
      <p:sp>
        <p:nvSpPr>
          <p:cNvPr id="3" name="Fußzeilenplatzhalter 2"/>
          <p:cNvSpPr>
            <a:spLocks noGrp="1"/>
          </p:cNvSpPr>
          <p:nvPr>
            <p:ph type="ftr" sz="quarter" idx="11"/>
          </p:nvPr>
        </p:nvSpPr>
        <p:spPr/>
        <p:txBody>
          <a:bodyPr/>
          <a:lstStyle/>
          <a:p>
            <a:endParaRPr lang="de-DE"/>
          </a:p>
        </p:txBody>
      </p:sp>
      <p:sp>
        <p:nvSpPr>
          <p:cNvPr id="4" name="Foliennummernplatzhalter 3"/>
          <p:cNvSpPr>
            <a:spLocks noGrp="1"/>
          </p:cNvSpPr>
          <p:nvPr>
            <p:ph type="sldNum" sz="quarter" idx="12"/>
          </p:nvPr>
        </p:nvSpPr>
        <p:spPr/>
        <p:txBody>
          <a:bodyPr/>
          <a:lstStyle/>
          <a:p>
            <a:fld id="{FD764845-38A1-48A7-A9F7-BDA4037B747B}" type="slidenum">
              <a:rPr lang="de-DE" smtClean="0"/>
              <a:pPr/>
              <a:t>‹Nr.›</a:t>
            </a:fld>
            <a:endParaRPr lang="de-D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457200" y="273050"/>
            <a:ext cx="3008313" cy="1162050"/>
          </a:xfrm>
        </p:spPr>
        <p:txBody>
          <a:bodyPr anchor="b"/>
          <a:lstStyle>
            <a:lvl1pPr algn="l">
              <a:defRPr sz="2000" b="1"/>
            </a:lvl1pPr>
          </a:lstStyle>
          <a:p>
            <a:r>
              <a:rPr lang="de-DE" smtClean="0"/>
              <a:t>Titelmasterformat durch Klicken bearbeiten</a:t>
            </a:r>
            <a:endParaRPr lang="de-DE"/>
          </a:p>
        </p:txBody>
      </p:sp>
      <p:sp>
        <p:nvSpPr>
          <p:cNvPr id="3" name="Inhaltsplatzhalt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Textplatzhalt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Textmasterformate durch Klicken bearbeiten</a:t>
            </a:r>
          </a:p>
        </p:txBody>
      </p:sp>
      <p:sp>
        <p:nvSpPr>
          <p:cNvPr id="5" name="Datumsplatzhalter 4"/>
          <p:cNvSpPr>
            <a:spLocks noGrp="1"/>
          </p:cNvSpPr>
          <p:nvPr>
            <p:ph type="dt" sz="half" idx="10"/>
          </p:nvPr>
        </p:nvSpPr>
        <p:spPr/>
        <p:txBody>
          <a:bodyPr/>
          <a:lstStyle/>
          <a:p>
            <a:fld id="{6ED85332-744B-41CC-A4C1-3993505D8618}" type="datetimeFigureOut">
              <a:rPr lang="de-DE" smtClean="0"/>
              <a:pPr/>
              <a:t>08.04.2021</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FD764845-38A1-48A7-A9F7-BDA4037B747B}" type="slidenum">
              <a:rPr lang="de-DE" smtClean="0"/>
              <a:pPr/>
              <a:t>‹Nr.›</a:t>
            </a:fld>
            <a:endParaRPr lang="de-D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p:cNvSpPr>
            <a:spLocks noGrp="1"/>
          </p:cNvSpPr>
          <p:nvPr>
            <p:ph type="title"/>
          </p:nvPr>
        </p:nvSpPr>
        <p:spPr>
          <a:xfrm>
            <a:off x="1792288" y="4800600"/>
            <a:ext cx="5486400" cy="566738"/>
          </a:xfrm>
        </p:spPr>
        <p:txBody>
          <a:bodyPr anchor="b"/>
          <a:lstStyle>
            <a:lvl1pPr algn="l">
              <a:defRPr sz="2000" b="1"/>
            </a:lvl1pPr>
          </a:lstStyle>
          <a:p>
            <a:r>
              <a:rPr lang="de-DE" smtClean="0"/>
              <a:t>Titelmasterformat durch Klicken bearbeiten</a:t>
            </a:r>
            <a:endParaRPr lang="de-DE"/>
          </a:p>
        </p:txBody>
      </p:sp>
      <p:sp>
        <p:nvSpPr>
          <p:cNvPr id="3" name="Bildplatzhalt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de-DE" smtClean="0"/>
              <a:t>Textmasterformate durch Klicken bearbeiten</a:t>
            </a:r>
          </a:p>
        </p:txBody>
      </p:sp>
      <p:sp>
        <p:nvSpPr>
          <p:cNvPr id="5" name="Datumsplatzhalter 4"/>
          <p:cNvSpPr>
            <a:spLocks noGrp="1"/>
          </p:cNvSpPr>
          <p:nvPr>
            <p:ph type="dt" sz="half" idx="10"/>
          </p:nvPr>
        </p:nvSpPr>
        <p:spPr/>
        <p:txBody>
          <a:bodyPr/>
          <a:lstStyle/>
          <a:p>
            <a:fld id="{6ED85332-744B-41CC-A4C1-3993505D8618}" type="datetimeFigureOut">
              <a:rPr lang="de-DE" smtClean="0"/>
              <a:pPr/>
              <a:t>08.04.2021</a:t>
            </a:fld>
            <a:endParaRPr lang="de-DE"/>
          </a:p>
        </p:txBody>
      </p:sp>
      <p:sp>
        <p:nvSpPr>
          <p:cNvPr id="6" name="Fußzeilenplatzhalter 5"/>
          <p:cNvSpPr>
            <a:spLocks noGrp="1"/>
          </p:cNvSpPr>
          <p:nvPr>
            <p:ph type="ftr" sz="quarter" idx="11"/>
          </p:nvPr>
        </p:nvSpPr>
        <p:spPr/>
        <p:txBody>
          <a:bodyPr/>
          <a:lstStyle/>
          <a:p>
            <a:endParaRPr lang="de-DE"/>
          </a:p>
        </p:txBody>
      </p:sp>
      <p:sp>
        <p:nvSpPr>
          <p:cNvPr id="7" name="Foliennummernplatzhalter 6"/>
          <p:cNvSpPr>
            <a:spLocks noGrp="1"/>
          </p:cNvSpPr>
          <p:nvPr>
            <p:ph type="sldNum" sz="quarter" idx="12"/>
          </p:nvPr>
        </p:nvSpPr>
        <p:spPr/>
        <p:txBody>
          <a:bodyPr/>
          <a:lstStyle/>
          <a:p>
            <a:fld id="{FD764845-38A1-48A7-A9F7-BDA4037B747B}" type="slidenum">
              <a:rPr lang="de-DE" smtClean="0"/>
              <a:pPr/>
              <a:t>‹Nr.›</a:t>
            </a:fld>
            <a:endParaRPr lang="de-DE"/>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lumMod val="60000"/>
            <a:lumOff val="40000"/>
          </a:schemeClr>
        </a:solidFill>
        <a:effectLst/>
      </p:bgPr>
    </p:bg>
    <p:spTree>
      <p:nvGrpSpPr>
        <p:cNvPr id="1" name=""/>
        <p:cNvGrpSpPr/>
        <p:nvPr/>
      </p:nvGrpSpPr>
      <p:grpSpPr>
        <a:xfrm>
          <a:off x="0" y="0"/>
          <a:ext cx="0" cy="0"/>
          <a:chOff x="0" y="0"/>
          <a:chExt cx="0" cy="0"/>
        </a:xfrm>
      </p:grpSpPr>
      <p:sp>
        <p:nvSpPr>
          <p:cNvPr id="2" name="Titelplatzhalt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de-DE" smtClean="0"/>
              <a:t>Titelmasterformat durch Klicken bearbeiten</a:t>
            </a:r>
            <a:endParaRPr lang="de-DE"/>
          </a:p>
        </p:txBody>
      </p:sp>
      <p:sp>
        <p:nvSpPr>
          <p:cNvPr id="3" name="Textplatzhalt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de-DE" smtClean="0"/>
              <a:t>Textmasterformate durch Klicken bearbeiten</a:t>
            </a:r>
          </a:p>
          <a:p>
            <a:pPr lvl="1"/>
            <a:r>
              <a:rPr lang="de-DE" smtClean="0"/>
              <a:t>Zweite Ebene</a:t>
            </a:r>
          </a:p>
          <a:p>
            <a:pPr lvl="2"/>
            <a:r>
              <a:rPr lang="de-DE" smtClean="0"/>
              <a:t>Dritte Ebene</a:t>
            </a:r>
          </a:p>
          <a:p>
            <a:pPr lvl="3"/>
            <a:r>
              <a:rPr lang="de-DE" smtClean="0"/>
              <a:t>Vierte Ebene</a:t>
            </a:r>
          </a:p>
          <a:p>
            <a:pPr lvl="4"/>
            <a:r>
              <a:rPr lang="de-DE" smtClean="0"/>
              <a:t>Fünfte Ebene</a:t>
            </a:r>
            <a:endParaRPr lang="de-DE"/>
          </a:p>
        </p:txBody>
      </p:sp>
      <p:sp>
        <p:nvSpPr>
          <p:cNvPr id="4" name="Datumsplatzhalt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ED85332-744B-41CC-A4C1-3993505D8618}" type="datetimeFigureOut">
              <a:rPr lang="de-DE" smtClean="0"/>
              <a:pPr/>
              <a:t>08.04.2021</a:t>
            </a:fld>
            <a:endParaRPr lang="de-DE"/>
          </a:p>
        </p:txBody>
      </p:sp>
      <p:sp>
        <p:nvSpPr>
          <p:cNvPr id="5" name="Fußzeilenplatzhalt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de-DE"/>
          </a:p>
        </p:txBody>
      </p:sp>
      <p:sp>
        <p:nvSpPr>
          <p:cNvPr id="6" name="Foliennummernplatzhalt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D764845-38A1-48A7-A9F7-BDA4037B747B}" type="slidenum">
              <a:rPr lang="de-DE" smtClean="0"/>
              <a:pPr/>
              <a:t>‹Nr.›</a:t>
            </a:fld>
            <a:endParaRPr lang="de-DE"/>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8" Type="http://schemas.openxmlformats.org/officeDocument/2006/relationships/hyperlink" Target="https://www.dasoertliche.de/" TargetMode="External"/><Relationship Id="rId3" Type="http://schemas.openxmlformats.org/officeDocument/2006/relationships/hyperlink" Target="https://www.suche-postleitzahl.org/plz-karte-erstellen" TargetMode="External"/><Relationship Id="rId7" Type="http://schemas.openxmlformats.org/officeDocument/2006/relationships/hyperlink" Target="https://foursquare.com/" TargetMode="External"/><Relationship Id="rId2" Type="http://schemas.openxmlformats.org/officeDocument/2006/relationships/hyperlink" Target="https://de.wikipedia.org/wiki/Liste_der_Stadtteile_M%C3%BCnchens" TargetMode="External"/><Relationship Id="rId1" Type="http://schemas.openxmlformats.org/officeDocument/2006/relationships/slideLayout" Target="../slideLayouts/slideLayout2.xml"/><Relationship Id="rId6" Type="http://schemas.openxmlformats.org/officeDocument/2006/relationships/hyperlink" Target="https://geopy.readthedocs.io/en/stable/" TargetMode="External"/><Relationship Id="rId5" Type="http://schemas.openxmlformats.org/officeDocument/2006/relationships/hyperlink" Target="https://www.suche-postleitzahl.org/muenchen-plz-80331-85540.52bb" TargetMode="External"/><Relationship Id="rId4" Type="http://schemas.openxmlformats.org/officeDocument/2006/relationships/hyperlink" Target="https://de.statista.com/statistik/daten/studie/260438/umfrage/mietpreise-in-muenchen-nach-bezirken/" TargetMode="External"/><Relationship Id="rId9" Type="http://schemas.openxmlformats.org/officeDocument/2006/relationships/hyperlink" Target="https://www.pexels.com/"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alphaModFix amt="50000"/>
            <a:lum/>
          </a:blip>
          <a:srcRect/>
          <a:stretch>
            <a:fillRect l="-11000" r="-11000"/>
          </a:stretch>
        </a:blipFill>
        <a:effectLst/>
      </p:bgPr>
    </p:bg>
    <p:spTree>
      <p:nvGrpSpPr>
        <p:cNvPr id="1" name=""/>
        <p:cNvGrpSpPr/>
        <p:nvPr/>
      </p:nvGrpSpPr>
      <p:grpSpPr>
        <a:xfrm>
          <a:off x="0" y="0"/>
          <a:ext cx="0" cy="0"/>
          <a:chOff x="0" y="0"/>
          <a:chExt cx="0" cy="0"/>
        </a:xfrm>
      </p:grpSpPr>
      <p:sp>
        <p:nvSpPr>
          <p:cNvPr id="2" name="Titel 1"/>
          <p:cNvSpPr>
            <a:spLocks noGrp="1"/>
          </p:cNvSpPr>
          <p:nvPr>
            <p:ph type="ctrTitle"/>
          </p:nvPr>
        </p:nvSpPr>
        <p:spPr>
          <a:xfrm>
            <a:off x="0" y="3643314"/>
            <a:ext cx="7000924" cy="1857387"/>
          </a:xfrm>
          <a:solidFill>
            <a:schemeClr val="bg1">
              <a:alpha val="65000"/>
            </a:schemeClr>
          </a:solidFill>
        </p:spPr>
        <p:txBody>
          <a:bodyPr>
            <a:normAutofit fontScale="90000"/>
          </a:bodyPr>
          <a:lstStyle/>
          <a:p>
            <a:r>
              <a:rPr lang="en-US" b="1" cap="all" dirty="0">
                <a:solidFill>
                  <a:schemeClr val="accent1"/>
                </a:solidFill>
              </a:rPr>
              <a:t>Find the right Place for </a:t>
            </a:r>
            <a:r>
              <a:rPr lang="en-US" b="1" cap="all" dirty="0" smtClean="0">
                <a:solidFill>
                  <a:schemeClr val="accent1"/>
                </a:solidFill>
              </a:rPr>
              <a:t>an </a:t>
            </a:r>
            <a:r>
              <a:rPr lang="en-US" b="1" cap="all" dirty="0">
                <a:solidFill>
                  <a:schemeClr val="accent1"/>
                </a:solidFill>
              </a:rPr>
              <a:t>organic supermarket in </a:t>
            </a:r>
            <a:r>
              <a:rPr lang="en-US" b="1" cap="all" dirty="0" smtClean="0">
                <a:solidFill>
                  <a:schemeClr val="accent1"/>
                </a:solidFill>
              </a:rPr>
              <a:t>Munich</a:t>
            </a:r>
            <a:endParaRPr lang="de-DE" b="1" dirty="0">
              <a:solidFill>
                <a:schemeClr val="accent1"/>
              </a:solidFill>
            </a:endParaRPr>
          </a:p>
        </p:txBody>
      </p:sp>
      <p:sp>
        <p:nvSpPr>
          <p:cNvPr id="3" name="Untertitel 2"/>
          <p:cNvSpPr>
            <a:spLocks noGrp="1"/>
          </p:cNvSpPr>
          <p:nvPr>
            <p:ph type="subTitle" idx="1"/>
          </p:nvPr>
        </p:nvSpPr>
        <p:spPr>
          <a:xfrm>
            <a:off x="214282" y="6000768"/>
            <a:ext cx="3000396" cy="571504"/>
          </a:xfrm>
        </p:spPr>
        <p:txBody>
          <a:bodyPr>
            <a:normAutofit fontScale="85000" lnSpcReduction="10000"/>
          </a:bodyPr>
          <a:lstStyle/>
          <a:p>
            <a:r>
              <a:rPr lang="de-DE" sz="4000" b="1" dirty="0" smtClean="0">
                <a:solidFill>
                  <a:schemeClr val="accent1"/>
                </a:solidFill>
              </a:rPr>
              <a:t>DR. E. WESNER</a:t>
            </a:r>
            <a:endParaRPr lang="de-DE" sz="4000" b="1" dirty="0">
              <a:solidFill>
                <a:schemeClr val="accent1"/>
              </a:solidFill>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alpha val="68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p:txBody>
          <a:bodyPr/>
          <a:lstStyle/>
          <a:p>
            <a:r>
              <a:rPr lang="en-US" b="1" cap="all" dirty="0"/>
              <a:t>Introduction</a:t>
            </a:r>
            <a:endParaRPr lang="de-DE" dirty="0"/>
          </a:p>
        </p:txBody>
      </p:sp>
      <p:sp>
        <p:nvSpPr>
          <p:cNvPr id="4" name="Rechteck 3"/>
          <p:cNvSpPr/>
          <p:nvPr/>
        </p:nvSpPr>
        <p:spPr>
          <a:xfrm>
            <a:off x="214282" y="1357298"/>
            <a:ext cx="4277197" cy="369332"/>
          </a:xfrm>
          <a:prstGeom prst="rect">
            <a:avLst/>
          </a:prstGeom>
        </p:spPr>
        <p:txBody>
          <a:bodyPr wrap="none">
            <a:spAutoFit/>
          </a:bodyPr>
          <a:lstStyle/>
          <a:p>
            <a:r>
              <a:rPr lang="en-US" dirty="0"/>
              <a:t>Description &amp; </a:t>
            </a:r>
            <a:r>
              <a:rPr lang="en-US" dirty="0" err="1"/>
              <a:t>Disscusion</a:t>
            </a:r>
            <a:r>
              <a:rPr lang="en-US" dirty="0"/>
              <a:t> of the Background</a:t>
            </a:r>
            <a:endParaRPr lang="de-DE" dirty="0"/>
          </a:p>
        </p:txBody>
      </p:sp>
      <p:sp>
        <p:nvSpPr>
          <p:cNvPr id="14337" name="Rectangle 1"/>
          <p:cNvSpPr>
            <a:spLocks noChangeArrowheads="1"/>
          </p:cNvSpPr>
          <p:nvPr/>
        </p:nvSpPr>
        <p:spPr bwMode="auto">
          <a:xfrm>
            <a:off x="428596" y="1928802"/>
            <a:ext cx="8358246" cy="4524315"/>
          </a:xfrm>
          <a:prstGeom prst="rect">
            <a:avLst/>
          </a:prstGeom>
          <a:noFill/>
          <a:ln w="9525">
            <a:noFill/>
            <a:miter lim="800000"/>
            <a:headEnd/>
            <a:tailEnd/>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1" fontAlgn="base" latinLnBrk="0" hangingPunct="1">
              <a:lnSpc>
                <a:spcPct val="100000"/>
              </a:lnSpc>
              <a:spcBef>
                <a:spcPct val="0"/>
              </a:spcBef>
              <a:spcAft>
                <a:spcPct val="0"/>
              </a:spcAft>
              <a:buClrTx/>
              <a:buSzTx/>
              <a:buFontTx/>
              <a:buNone/>
              <a:tabLst/>
            </a:pPr>
            <a:r>
              <a:rPr kumimoji="0" lang="en-US" b="1" i="0" u="none" strike="noStrike" cap="none" normalizeH="0" baseline="0" dirty="0" smtClean="0">
                <a:ln>
                  <a:noFill/>
                </a:ln>
                <a:solidFill>
                  <a:schemeClr val="tx1"/>
                </a:solidFill>
                <a:effectLst/>
                <a:ea typeface="Times New Roman" pitchFamily="18" charset="0"/>
                <a:cs typeface="Calibri" pitchFamily="34" charset="0"/>
              </a:rPr>
              <a:t>Why Munich?</a:t>
            </a:r>
          </a:p>
          <a:p>
            <a:pPr marL="0" marR="0" lvl="0" indent="0" algn="l" defTabSz="914400" rtl="0" eaLnBrk="1" fontAlgn="base" latinLnBrk="0" hangingPunct="1">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ea typeface="Times New Roman" pitchFamily="18" charset="0"/>
                <a:cs typeface="Calibri" pitchFamily="34" charset="0"/>
              </a:rPr>
              <a:t>With 1.5 million inhabitants, Munich is only the third largest city in Germany, but the one with the highest population density, with 4777 inhabitants per square kilometer. As a resident of this city, I decided to use Munich in my project. The city is divided into 55 neighborhoods in total in an area of 310 km².[1]</a:t>
            </a:r>
          </a:p>
          <a:p>
            <a:pPr marL="0" marR="0" lvl="0" indent="0" algn="l" defTabSz="914400" rtl="0" eaLnBrk="1" fontAlgn="base" latinLnBrk="0" hangingPunct="1">
              <a:lnSpc>
                <a:spcPct val="100000"/>
              </a:lnSpc>
              <a:spcBef>
                <a:spcPct val="0"/>
              </a:spcBef>
              <a:spcAft>
                <a:spcPct val="0"/>
              </a:spcAft>
              <a:buClrTx/>
              <a:buSzTx/>
              <a:buFontTx/>
              <a:buNone/>
              <a:tabLst/>
            </a:pPr>
            <a:endParaRPr kumimoji="0" lang="de-DE" b="0" i="0" u="none" strike="noStrike" cap="none" normalizeH="0" baseline="0" dirty="0" smtClean="0">
              <a:ln>
                <a:noFill/>
              </a:ln>
              <a:solidFill>
                <a:schemeClr val="tx1"/>
              </a:solidFill>
              <a:effectLst/>
              <a:cs typeface="Arial"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lang="en-US" b="1" dirty="0" smtClean="0">
                <a:ea typeface="Times New Roman" pitchFamily="18" charset="0"/>
                <a:cs typeface="Calibri" pitchFamily="34" charset="0"/>
              </a:rPr>
              <a:t>A</a:t>
            </a:r>
            <a:r>
              <a:rPr kumimoji="0" lang="en-US" b="1" i="0" u="none" strike="noStrike" cap="none" normalizeH="0" baseline="0" dirty="0" smtClean="0">
                <a:ln>
                  <a:noFill/>
                </a:ln>
                <a:solidFill>
                  <a:schemeClr val="tx1"/>
                </a:solidFill>
                <a:effectLst/>
                <a:ea typeface="Times New Roman" pitchFamily="18" charset="0"/>
                <a:cs typeface="Calibri" pitchFamily="34" charset="0"/>
              </a:rPr>
              <a:t>im </a:t>
            </a:r>
            <a:r>
              <a:rPr lang="en-US" b="1" dirty="0" smtClean="0">
                <a:ea typeface="Times New Roman" pitchFamily="18" charset="0"/>
                <a:cs typeface="Calibri" pitchFamily="34" charset="0"/>
              </a:rPr>
              <a:t>of the study</a:t>
            </a:r>
            <a:endParaRPr kumimoji="0" lang="en-US" b="1" i="0" u="none" strike="noStrike" cap="none" normalizeH="0" baseline="0" dirty="0" smtClean="0">
              <a:ln>
                <a:noFill/>
              </a:ln>
              <a:solidFill>
                <a:schemeClr val="tx1"/>
              </a:solidFill>
              <a:effectLst/>
              <a:ea typeface="Times New Roman" pitchFamily="18" charset="0"/>
              <a:cs typeface="Calibri"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b="0" i="0" u="none" strike="noStrike" cap="none" normalizeH="0" baseline="0" dirty="0" smtClean="0">
                <a:ln>
                  <a:noFill/>
                </a:ln>
                <a:solidFill>
                  <a:schemeClr val="tx1"/>
                </a:solidFill>
                <a:effectLst/>
                <a:ea typeface="Times New Roman" pitchFamily="18" charset="0"/>
                <a:cs typeface="Calibri" pitchFamily="34" charset="0"/>
              </a:rPr>
              <a:t>With my data analysis I would like to support someone who wants to open an organic supermarket in Munich. With the analysis of the venues in Munich I would like to find districts in which cultural facilities or restaurants are less available but sports facilities, playgrounds and food shopping facilities are more represented. However, the number of organic supermarkets should be low in these areas to have as little competitors as possible. Since a supermarket needs a relatively large area to operate, I use the rent index to find areas where rents are not as high. In areas with middle</a:t>
            </a:r>
            <a:r>
              <a:rPr kumimoji="0" lang="en-US" b="0" i="0" u="none" strike="noStrike" cap="none" normalizeH="0" dirty="0" smtClean="0">
                <a:ln>
                  <a:noFill/>
                </a:ln>
                <a:solidFill>
                  <a:schemeClr val="tx1"/>
                </a:solidFill>
                <a:effectLst/>
                <a:ea typeface="Times New Roman" pitchFamily="18" charset="0"/>
                <a:cs typeface="Calibri" pitchFamily="34" charset="0"/>
              </a:rPr>
              <a:t> rents the customer group is suspected to be found, as </a:t>
            </a:r>
            <a:r>
              <a:rPr kumimoji="0" lang="en-US" b="0" i="0" u="none" strike="noStrike" cap="none" normalizeH="0" baseline="0" dirty="0" smtClean="0">
                <a:ln>
                  <a:noFill/>
                </a:ln>
                <a:solidFill>
                  <a:schemeClr val="tx1"/>
                </a:solidFill>
                <a:effectLst/>
                <a:ea typeface="Times New Roman" pitchFamily="18" charset="0"/>
                <a:cs typeface="Calibri" pitchFamily="34" charset="0"/>
              </a:rPr>
              <a:t>in areas with low rents, people are suspected to by not</a:t>
            </a:r>
            <a:r>
              <a:rPr kumimoji="0" lang="en-US" b="0" i="0" u="none" strike="noStrike" cap="none" normalizeH="0" dirty="0" smtClean="0">
                <a:ln>
                  <a:noFill/>
                </a:ln>
                <a:solidFill>
                  <a:schemeClr val="tx1"/>
                </a:solidFill>
                <a:effectLst/>
                <a:ea typeface="Times New Roman" pitchFamily="18" charset="0"/>
                <a:cs typeface="Calibri" pitchFamily="34" charset="0"/>
              </a:rPr>
              <a:t> organic food. </a:t>
            </a:r>
            <a:r>
              <a:rPr kumimoji="0" lang="en-US" b="0" i="0" u="none" strike="noStrike" cap="none" normalizeH="0" baseline="0" dirty="0" smtClean="0">
                <a:ln>
                  <a:noFill/>
                </a:ln>
                <a:solidFill>
                  <a:schemeClr val="tx1"/>
                </a:solidFill>
                <a:effectLst/>
                <a:ea typeface="Times New Roman" pitchFamily="18" charset="0"/>
                <a:cs typeface="Calibri" pitchFamily="34" charset="0"/>
              </a:rPr>
              <a:t> </a:t>
            </a:r>
            <a:endParaRPr kumimoji="0" lang="en-US" b="0" i="0" u="none" strike="noStrike" cap="none" normalizeH="0" baseline="0" dirty="0" smtClean="0">
              <a:ln>
                <a:noFill/>
              </a:ln>
              <a:solidFill>
                <a:schemeClr val="tx1"/>
              </a:solidFill>
              <a:effectLst/>
              <a:cs typeface="Arial" pitchFamily="34"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alpha val="68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4614866" cy="1143000"/>
          </a:xfrm>
        </p:spPr>
        <p:txBody>
          <a:bodyPr>
            <a:normAutofit/>
          </a:bodyPr>
          <a:lstStyle/>
          <a:p>
            <a:pPr algn="l"/>
            <a:r>
              <a:rPr lang="en-US" sz="3600" dirty="0"/>
              <a:t>Data Description</a:t>
            </a:r>
            <a:endParaRPr lang="de-DE" sz="3600" dirty="0"/>
          </a:p>
        </p:txBody>
      </p:sp>
      <p:sp>
        <p:nvSpPr>
          <p:cNvPr id="3" name="Inhaltsplatzhalter 2"/>
          <p:cNvSpPr>
            <a:spLocks noGrp="1"/>
          </p:cNvSpPr>
          <p:nvPr>
            <p:ph idx="1"/>
          </p:nvPr>
        </p:nvSpPr>
        <p:spPr>
          <a:xfrm>
            <a:off x="457200" y="1214422"/>
            <a:ext cx="8229600" cy="5286412"/>
          </a:xfrm>
        </p:spPr>
        <p:txBody>
          <a:bodyPr>
            <a:normAutofit fontScale="55000" lnSpcReduction="20000"/>
          </a:bodyPr>
          <a:lstStyle/>
          <a:p>
            <a:pPr lvl="0">
              <a:spcAft>
                <a:spcPts val="1200"/>
              </a:spcAft>
            </a:pPr>
            <a:r>
              <a:rPr lang="en-US" dirty="0"/>
              <a:t>I found the postal codes of Germany from Suche-Postleitzahl.org [2]. The .</a:t>
            </a:r>
            <a:r>
              <a:rPr lang="en-US" dirty="0" err="1"/>
              <a:t>geojson</a:t>
            </a:r>
            <a:r>
              <a:rPr lang="en-US" dirty="0"/>
              <a:t> file has coordinates of the postal codes of Germany. I </a:t>
            </a:r>
            <a:r>
              <a:rPr lang="en-US" dirty="0" smtClean="0"/>
              <a:t>had </a:t>
            </a:r>
            <a:r>
              <a:rPr lang="en-US" dirty="0"/>
              <a:t>to clean the data and reduce it to the city of Munich. </a:t>
            </a:r>
            <a:endParaRPr lang="de-DE" dirty="0"/>
          </a:p>
          <a:p>
            <a:pPr lvl="0">
              <a:spcAft>
                <a:spcPts val="1200"/>
              </a:spcAft>
            </a:pPr>
            <a:r>
              <a:rPr lang="en-US" dirty="0"/>
              <a:t>For the neighborhoods of Munich I fount the rent index at [3]. At Wikipedia the assignment of the postal codes to the neighborhoods I</a:t>
            </a:r>
            <a:r>
              <a:rPr lang="en-US" dirty="0" smtClean="0"/>
              <a:t> </a:t>
            </a:r>
            <a:r>
              <a:rPr lang="en-US" dirty="0"/>
              <a:t>could find. [4]. To show the rent index on a choroplethmap of Munich I </a:t>
            </a:r>
            <a:r>
              <a:rPr lang="en-US" dirty="0" smtClean="0"/>
              <a:t>had </a:t>
            </a:r>
            <a:r>
              <a:rPr lang="en-US" dirty="0"/>
              <a:t>to combine the postal codes with the rent index. </a:t>
            </a:r>
            <a:endParaRPr lang="de-DE" dirty="0"/>
          </a:p>
          <a:p>
            <a:pPr lvl="0">
              <a:spcAft>
                <a:spcPts val="1200"/>
              </a:spcAft>
            </a:pPr>
            <a:r>
              <a:rPr lang="en-US" dirty="0"/>
              <a:t>With </a:t>
            </a:r>
            <a:r>
              <a:rPr lang="en-US" dirty="0" err="1"/>
              <a:t>geopy</a:t>
            </a:r>
            <a:r>
              <a:rPr lang="en-US" dirty="0"/>
              <a:t>/</a:t>
            </a:r>
            <a:r>
              <a:rPr lang="en-US" dirty="0" err="1"/>
              <a:t>geocoder</a:t>
            </a:r>
            <a:r>
              <a:rPr lang="en-US" dirty="0"/>
              <a:t> I </a:t>
            </a:r>
            <a:r>
              <a:rPr lang="en-US" dirty="0" smtClean="0"/>
              <a:t>managed to </a:t>
            </a:r>
            <a:r>
              <a:rPr lang="en-US" dirty="0"/>
              <a:t>get the central coordinates of the neighborhoods. [5]</a:t>
            </a:r>
            <a:endParaRPr lang="de-DE" dirty="0"/>
          </a:p>
          <a:p>
            <a:pPr lvl="0">
              <a:spcAft>
                <a:spcPts val="1200"/>
              </a:spcAft>
            </a:pPr>
            <a:r>
              <a:rPr lang="en-US" dirty="0"/>
              <a:t>I </a:t>
            </a:r>
            <a:r>
              <a:rPr lang="en-US" dirty="0" smtClean="0"/>
              <a:t>used Foursquare </a:t>
            </a:r>
            <a:r>
              <a:rPr lang="en-US" dirty="0"/>
              <a:t>API to get the most common venues of given neighborhoods of Munich [6]. </a:t>
            </a:r>
            <a:endParaRPr lang="en-US" dirty="0" smtClean="0"/>
          </a:p>
          <a:p>
            <a:pPr lvl="0">
              <a:spcAft>
                <a:spcPts val="1200"/>
              </a:spcAft>
            </a:pPr>
            <a:r>
              <a:rPr lang="en-US" dirty="0"/>
              <a:t>By using </a:t>
            </a:r>
            <a:r>
              <a:rPr lang="en-US" dirty="0" err="1"/>
              <a:t>kMeans</a:t>
            </a:r>
            <a:r>
              <a:rPr lang="en-US" dirty="0"/>
              <a:t> I </a:t>
            </a:r>
            <a:r>
              <a:rPr lang="en-US" dirty="0" smtClean="0"/>
              <a:t>wanted </a:t>
            </a:r>
            <a:r>
              <a:rPr lang="en-US" dirty="0"/>
              <a:t>to cluster the neighborhoods to find ones where the people live and cultural facilities are less available.</a:t>
            </a:r>
            <a:endParaRPr lang="de-DE" dirty="0"/>
          </a:p>
          <a:p>
            <a:pPr lvl="0">
              <a:spcAft>
                <a:spcPts val="1200"/>
              </a:spcAft>
            </a:pPr>
            <a:r>
              <a:rPr lang="en-US" dirty="0"/>
              <a:t>If numbers of organic groceries are not available at Foursquare I</a:t>
            </a:r>
            <a:r>
              <a:rPr lang="en-US" dirty="0" smtClean="0"/>
              <a:t> got </a:t>
            </a:r>
            <a:r>
              <a:rPr lang="en-US" dirty="0"/>
              <a:t>them from </a:t>
            </a:r>
            <a:r>
              <a:rPr lang="en-US" dirty="0" smtClean="0"/>
              <a:t>a </a:t>
            </a:r>
            <a:r>
              <a:rPr lang="en-US" dirty="0"/>
              <a:t>phonebook. [7]</a:t>
            </a:r>
            <a:endParaRPr lang="de-DE" dirty="0"/>
          </a:p>
          <a:p>
            <a:pPr lvl="0">
              <a:spcAft>
                <a:spcPts val="1200"/>
              </a:spcAft>
            </a:pPr>
            <a:r>
              <a:rPr lang="en-US" dirty="0"/>
              <a:t>Finally I </a:t>
            </a:r>
            <a:r>
              <a:rPr lang="en-US" dirty="0" smtClean="0"/>
              <a:t>give </a:t>
            </a:r>
            <a:r>
              <a:rPr lang="en-US" dirty="0"/>
              <a:t>an overview on the data by a map and graphics on Clusters, Rent index and counts of organic supermarkets in the neighborhoods. </a:t>
            </a:r>
            <a:endParaRPr lang="de-DE" dirty="0"/>
          </a:p>
          <a:p>
            <a:pPr lvl="0"/>
            <a:endParaRPr lang="de-DE" dirty="0"/>
          </a:p>
          <a:p>
            <a:endParaRPr lang="de-DE" dirty="0"/>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alpha val="68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a:xfrm>
            <a:off x="671514" y="274638"/>
            <a:ext cx="5543560" cy="725470"/>
          </a:xfrm>
        </p:spPr>
        <p:txBody>
          <a:bodyPr>
            <a:normAutofit/>
          </a:bodyPr>
          <a:lstStyle/>
          <a:p>
            <a:pPr algn="l"/>
            <a:r>
              <a:rPr lang="en-US" sz="2800" dirty="0"/>
              <a:t>Neighborhoods with </a:t>
            </a:r>
            <a:r>
              <a:rPr lang="en-US" sz="2800" dirty="0" err="1"/>
              <a:t>geocoordinates</a:t>
            </a:r>
            <a:r>
              <a:rPr lang="en-US" sz="2800" dirty="0"/>
              <a:t> </a:t>
            </a:r>
            <a:endParaRPr lang="de-DE" sz="2800" dirty="0"/>
          </a:p>
        </p:txBody>
      </p:sp>
      <p:sp>
        <p:nvSpPr>
          <p:cNvPr id="4" name="Textfeld 3"/>
          <p:cNvSpPr txBox="1"/>
          <p:nvPr/>
        </p:nvSpPr>
        <p:spPr>
          <a:xfrm>
            <a:off x="642910" y="1357298"/>
            <a:ext cx="7436075" cy="923330"/>
          </a:xfrm>
          <a:prstGeom prst="rect">
            <a:avLst/>
          </a:prstGeom>
          <a:noFill/>
        </p:spPr>
        <p:txBody>
          <a:bodyPr wrap="none" rtlCol="0">
            <a:spAutoFit/>
          </a:bodyPr>
          <a:lstStyle/>
          <a:p>
            <a:r>
              <a:rPr lang="en-US" dirty="0"/>
              <a:t>I started with an overview on the Munich neighborhoods on </a:t>
            </a:r>
            <a:r>
              <a:rPr lang="en-US" dirty="0" smtClean="0"/>
              <a:t>Wikipedia. With </a:t>
            </a:r>
            <a:br>
              <a:rPr lang="en-US" dirty="0" smtClean="0"/>
            </a:br>
            <a:r>
              <a:rPr lang="en-US" dirty="0" err="1" smtClean="0"/>
              <a:t>geopy</a:t>
            </a:r>
            <a:r>
              <a:rPr lang="en-US" dirty="0" smtClean="0"/>
              <a:t>/</a:t>
            </a:r>
            <a:r>
              <a:rPr lang="en-US" dirty="0" err="1" smtClean="0"/>
              <a:t>geocoder</a:t>
            </a:r>
            <a:r>
              <a:rPr lang="en-US" dirty="0" smtClean="0"/>
              <a:t> </a:t>
            </a:r>
            <a:r>
              <a:rPr lang="en-US" dirty="0"/>
              <a:t>I managed to get the </a:t>
            </a:r>
            <a:r>
              <a:rPr lang="en-US" dirty="0" err="1"/>
              <a:t>geocoordinates</a:t>
            </a:r>
            <a:r>
              <a:rPr lang="en-US" dirty="0"/>
              <a:t> of the centers of each </a:t>
            </a:r>
            <a:r>
              <a:rPr lang="en-US" dirty="0" smtClean="0"/>
              <a:t/>
            </a:r>
            <a:br>
              <a:rPr lang="en-US" dirty="0" smtClean="0"/>
            </a:br>
            <a:r>
              <a:rPr lang="en-US" dirty="0" smtClean="0"/>
              <a:t>neighborhood</a:t>
            </a:r>
            <a:endParaRPr lang="de-DE" dirty="0"/>
          </a:p>
        </p:txBody>
      </p:sp>
      <p:pic>
        <p:nvPicPr>
          <p:cNvPr id="5" name="Grafik 4"/>
          <p:cNvPicPr/>
          <p:nvPr/>
        </p:nvPicPr>
        <p:blipFill>
          <a:blip r:embed="rId2"/>
          <a:srcRect b="40741"/>
          <a:stretch>
            <a:fillRect/>
          </a:stretch>
        </p:blipFill>
        <p:spPr bwMode="auto">
          <a:xfrm>
            <a:off x="714348" y="2643182"/>
            <a:ext cx="6500858" cy="1143008"/>
          </a:xfrm>
          <a:prstGeom prst="rect">
            <a:avLst/>
          </a:prstGeom>
          <a:noFill/>
          <a:ln w="9525">
            <a:noFill/>
            <a:miter lim="800000"/>
            <a:headEnd/>
            <a:tailEnd/>
          </a:ln>
        </p:spPr>
      </p:pic>
      <p:pic>
        <p:nvPicPr>
          <p:cNvPr id="6" name="Grafik 5"/>
          <p:cNvPicPr/>
          <p:nvPr/>
        </p:nvPicPr>
        <p:blipFill>
          <a:blip r:embed="rId3"/>
          <a:srcRect l="18324" t="26812" r="62754" b="30193"/>
          <a:stretch>
            <a:fillRect/>
          </a:stretch>
        </p:blipFill>
        <p:spPr bwMode="auto">
          <a:xfrm>
            <a:off x="3857621" y="3929066"/>
            <a:ext cx="3357586" cy="2393381"/>
          </a:xfrm>
          <a:prstGeom prst="rect">
            <a:avLst/>
          </a:prstGeom>
          <a:noFill/>
          <a:ln w="9525">
            <a:noFill/>
            <a:miter lim="800000"/>
            <a:headEnd/>
            <a:tailEnd/>
          </a:ln>
        </p:spPr>
      </p:pic>
      <p:sp>
        <p:nvSpPr>
          <p:cNvPr id="7" name="Textfeld 6"/>
          <p:cNvSpPr txBox="1"/>
          <p:nvPr/>
        </p:nvSpPr>
        <p:spPr>
          <a:xfrm>
            <a:off x="857224" y="4714884"/>
            <a:ext cx="2786082" cy="923330"/>
          </a:xfrm>
          <a:prstGeom prst="rect">
            <a:avLst/>
          </a:prstGeom>
          <a:noFill/>
        </p:spPr>
        <p:txBody>
          <a:bodyPr wrap="square" rtlCol="0">
            <a:spAutoFit/>
          </a:bodyPr>
          <a:lstStyle/>
          <a:p>
            <a:r>
              <a:rPr lang="de-DE" dirty="0" smtClean="0"/>
              <a:t>The </a:t>
            </a:r>
            <a:r>
              <a:rPr lang="de-DE" dirty="0" err="1" smtClean="0"/>
              <a:t>distribution</a:t>
            </a:r>
            <a:r>
              <a:rPr lang="de-DE" dirty="0" smtClean="0"/>
              <a:t> </a:t>
            </a:r>
            <a:r>
              <a:rPr lang="de-DE" dirty="0" err="1" smtClean="0"/>
              <a:t>of</a:t>
            </a:r>
            <a:r>
              <a:rPr lang="de-DE" dirty="0" smtClean="0"/>
              <a:t> </a:t>
            </a:r>
            <a:r>
              <a:rPr lang="de-DE" dirty="0" err="1" smtClean="0"/>
              <a:t>the</a:t>
            </a:r>
            <a:r>
              <a:rPr lang="de-DE" dirty="0" smtClean="0"/>
              <a:t> </a:t>
            </a:r>
            <a:r>
              <a:rPr lang="de-DE" dirty="0" err="1" smtClean="0"/>
              <a:t>Neighborhoods</a:t>
            </a:r>
            <a:r>
              <a:rPr lang="de-DE" dirty="0" smtClean="0"/>
              <a:t> on a </a:t>
            </a:r>
            <a:r>
              <a:rPr lang="de-DE" dirty="0" err="1" smtClean="0"/>
              <a:t>choropleth</a:t>
            </a:r>
            <a:r>
              <a:rPr lang="de-DE" dirty="0" smtClean="0"/>
              <a:t> </a:t>
            </a:r>
            <a:r>
              <a:rPr lang="de-DE" dirty="0" err="1" smtClean="0"/>
              <a:t>map</a:t>
            </a:r>
            <a:endParaRPr lang="de-DE" dirty="0"/>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alpha val="68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3829048" cy="796908"/>
          </a:xfrm>
        </p:spPr>
        <p:txBody>
          <a:bodyPr>
            <a:normAutofit/>
          </a:bodyPr>
          <a:lstStyle/>
          <a:p>
            <a:pPr algn="l"/>
            <a:r>
              <a:rPr lang="de-DE" sz="2800" dirty="0" err="1" smtClean="0"/>
              <a:t>Rentindex</a:t>
            </a:r>
            <a:r>
              <a:rPr lang="de-DE" sz="2800" dirty="0" smtClean="0"/>
              <a:t> </a:t>
            </a:r>
            <a:r>
              <a:rPr lang="de-DE" sz="2800" dirty="0" err="1" smtClean="0"/>
              <a:t>for</a:t>
            </a:r>
            <a:r>
              <a:rPr lang="de-DE" sz="2800" dirty="0" smtClean="0"/>
              <a:t> </a:t>
            </a:r>
            <a:r>
              <a:rPr lang="de-DE" sz="2800" dirty="0" err="1" smtClean="0"/>
              <a:t>Munich</a:t>
            </a:r>
            <a:endParaRPr lang="de-DE" sz="2800" dirty="0"/>
          </a:p>
        </p:txBody>
      </p:sp>
      <p:sp>
        <p:nvSpPr>
          <p:cNvPr id="5" name="Rechteck 4"/>
          <p:cNvSpPr/>
          <p:nvPr/>
        </p:nvSpPr>
        <p:spPr>
          <a:xfrm>
            <a:off x="571472" y="1071546"/>
            <a:ext cx="8001056" cy="646331"/>
          </a:xfrm>
          <a:prstGeom prst="rect">
            <a:avLst/>
          </a:prstGeom>
        </p:spPr>
        <p:txBody>
          <a:bodyPr wrap="square">
            <a:spAutoFit/>
          </a:bodyPr>
          <a:lstStyle/>
          <a:p>
            <a:r>
              <a:rPr lang="en-US" dirty="0"/>
              <a:t>For the neighborhoods I found the rent index as a graphical </a:t>
            </a:r>
            <a:r>
              <a:rPr lang="en-US" dirty="0" smtClean="0"/>
              <a:t>presentation. The rents in Munich are high, from 16 to 22 €/m².</a:t>
            </a:r>
            <a:endParaRPr lang="de-DE" dirty="0"/>
          </a:p>
        </p:txBody>
      </p:sp>
      <p:pic>
        <p:nvPicPr>
          <p:cNvPr id="6" name="Grafik 5"/>
          <p:cNvPicPr/>
          <p:nvPr/>
        </p:nvPicPr>
        <p:blipFill>
          <a:blip r:embed="rId2" cstate="print"/>
          <a:srcRect/>
          <a:stretch>
            <a:fillRect/>
          </a:stretch>
        </p:blipFill>
        <p:spPr bwMode="auto">
          <a:xfrm>
            <a:off x="500034" y="1785926"/>
            <a:ext cx="7858180" cy="2071702"/>
          </a:xfrm>
          <a:prstGeom prst="rect">
            <a:avLst/>
          </a:prstGeom>
          <a:noFill/>
          <a:ln w="9525">
            <a:noFill/>
            <a:miter lim="800000"/>
            <a:headEnd/>
            <a:tailEnd/>
          </a:ln>
        </p:spPr>
      </p:pic>
      <p:pic>
        <p:nvPicPr>
          <p:cNvPr id="8" name="Grafik 7"/>
          <p:cNvPicPr/>
          <p:nvPr/>
        </p:nvPicPr>
        <p:blipFill>
          <a:blip r:embed="rId3" cstate="print"/>
          <a:srcRect t="1766" b="1324"/>
          <a:stretch>
            <a:fillRect/>
          </a:stretch>
        </p:blipFill>
        <p:spPr bwMode="auto">
          <a:xfrm>
            <a:off x="4786314" y="4143380"/>
            <a:ext cx="3571900" cy="2428892"/>
          </a:xfrm>
          <a:prstGeom prst="rect">
            <a:avLst/>
          </a:prstGeom>
          <a:noFill/>
          <a:ln w="9525">
            <a:noFill/>
            <a:miter lim="800000"/>
            <a:headEnd/>
            <a:tailEnd/>
          </a:ln>
        </p:spPr>
      </p:pic>
      <p:sp>
        <p:nvSpPr>
          <p:cNvPr id="9" name="Rechteck 8"/>
          <p:cNvSpPr/>
          <p:nvPr/>
        </p:nvSpPr>
        <p:spPr>
          <a:xfrm>
            <a:off x="642910" y="4357694"/>
            <a:ext cx="4143404" cy="1200329"/>
          </a:xfrm>
          <a:prstGeom prst="rect">
            <a:avLst/>
          </a:prstGeom>
        </p:spPr>
        <p:txBody>
          <a:bodyPr wrap="square">
            <a:spAutoFit/>
          </a:bodyPr>
          <a:lstStyle/>
          <a:p>
            <a:r>
              <a:rPr lang="en-US" dirty="0" smtClean="0"/>
              <a:t>With the use of a </a:t>
            </a:r>
            <a:r>
              <a:rPr lang="en-US" dirty="0" err="1" smtClean="0"/>
              <a:t>json</a:t>
            </a:r>
            <a:r>
              <a:rPr lang="en-US" dirty="0" smtClean="0"/>
              <a:t>-file containing the geospatial data of the postal codes of Munich, I managed to show the geographical distribution of the rents. </a:t>
            </a:r>
            <a:endParaRPr lang="de-DE" dirty="0"/>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alpha val="68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3829048" cy="796908"/>
          </a:xfrm>
        </p:spPr>
        <p:txBody>
          <a:bodyPr>
            <a:normAutofit/>
          </a:bodyPr>
          <a:lstStyle/>
          <a:p>
            <a:pPr algn="l"/>
            <a:r>
              <a:rPr lang="de-DE" sz="2800" dirty="0" err="1" smtClean="0"/>
              <a:t>Venues</a:t>
            </a:r>
            <a:r>
              <a:rPr lang="de-DE" sz="2800" dirty="0" smtClean="0"/>
              <a:t> </a:t>
            </a:r>
            <a:r>
              <a:rPr lang="de-DE" sz="2800" dirty="0" err="1" smtClean="0"/>
              <a:t>of</a:t>
            </a:r>
            <a:r>
              <a:rPr lang="de-DE" sz="2800" dirty="0" smtClean="0"/>
              <a:t> </a:t>
            </a:r>
            <a:r>
              <a:rPr lang="de-DE" sz="2800" dirty="0" err="1" smtClean="0"/>
              <a:t>Munich</a:t>
            </a:r>
            <a:endParaRPr lang="de-DE" sz="2800" dirty="0"/>
          </a:p>
        </p:txBody>
      </p:sp>
      <p:sp>
        <p:nvSpPr>
          <p:cNvPr id="5" name="Rechteck 4"/>
          <p:cNvSpPr/>
          <p:nvPr/>
        </p:nvSpPr>
        <p:spPr>
          <a:xfrm>
            <a:off x="571472" y="1071546"/>
            <a:ext cx="8001056" cy="1477328"/>
          </a:xfrm>
          <a:prstGeom prst="rect">
            <a:avLst/>
          </a:prstGeom>
        </p:spPr>
        <p:txBody>
          <a:bodyPr wrap="square">
            <a:spAutoFit/>
          </a:bodyPr>
          <a:lstStyle/>
          <a:p>
            <a:r>
              <a:rPr lang="en-US" dirty="0"/>
              <a:t>With the </a:t>
            </a:r>
            <a:r>
              <a:rPr lang="en-US" dirty="0" err="1"/>
              <a:t>geodata</a:t>
            </a:r>
            <a:r>
              <a:rPr lang="en-US" dirty="0"/>
              <a:t> of the Neighborhoods I used the Foursquare API to get the Venues in the Radius of 1 km of the center of the Neighborhoods. With the </a:t>
            </a:r>
            <a:r>
              <a:rPr lang="en-US" dirty="0" smtClean="0"/>
              <a:t>API </a:t>
            </a:r>
            <a:r>
              <a:rPr lang="en-US" dirty="0"/>
              <a:t>I got 2543 Venues</a:t>
            </a:r>
            <a:r>
              <a:rPr lang="en-US" dirty="0" smtClean="0"/>
              <a:t>.</a:t>
            </a:r>
          </a:p>
          <a:p>
            <a:r>
              <a:rPr lang="en-US" dirty="0" smtClean="0"/>
              <a:t>I reduced the categories of the venues for example by excluding the restaurants and </a:t>
            </a:r>
            <a:r>
              <a:rPr lang="en-US" dirty="0" err="1" smtClean="0"/>
              <a:t>summerised</a:t>
            </a:r>
            <a:r>
              <a:rPr lang="en-US" dirty="0" smtClean="0"/>
              <a:t> </a:t>
            </a:r>
            <a:r>
              <a:rPr lang="en-US" dirty="0"/>
              <a:t>p</a:t>
            </a:r>
            <a:r>
              <a:rPr lang="en-US" dirty="0" smtClean="0"/>
              <a:t>hysical </a:t>
            </a:r>
            <a:r>
              <a:rPr lang="en-US" dirty="0"/>
              <a:t>h</a:t>
            </a:r>
            <a:r>
              <a:rPr lang="en-US" dirty="0" smtClean="0"/>
              <a:t>ealth concerning venues or all theaters.  </a:t>
            </a:r>
            <a:endParaRPr lang="de-DE" dirty="0"/>
          </a:p>
        </p:txBody>
      </p:sp>
      <p:sp>
        <p:nvSpPr>
          <p:cNvPr id="9" name="Rechteck 8"/>
          <p:cNvSpPr/>
          <p:nvPr/>
        </p:nvSpPr>
        <p:spPr>
          <a:xfrm>
            <a:off x="642910" y="2857496"/>
            <a:ext cx="5500726" cy="923330"/>
          </a:xfrm>
          <a:prstGeom prst="rect">
            <a:avLst/>
          </a:prstGeom>
        </p:spPr>
        <p:txBody>
          <a:bodyPr wrap="square">
            <a:spAutoFit/>
          </a:bodyPr>
          <a:lstStyle/>
          <a:p>
            <a:r>
              <a:rPr lang="en-US" dirty="0"/>
              <a:t>The reduction of the venue categories led to a meaningful clustering. Optimal clustering with </a:t>
            </a:r>
            <a:r>
              <a:rPr lang="en-US" dirty="0" smtClean="0"/>
              <a:t>3 </a:t>
            </a:r>
            <a:r>
              <a:rPr lang="en-US" dirty="0"/>
              <a:t>clusters resulted in the following </a:t>
            </a:r>
            <a:r>
              <a:rPr lang="en-US" dirty="0" smtClean="0"/>
              <a:t>with </a:t>
            </a:r>
            <a:r>
              <a:rPr lang="en-US" dirty="0"/>
              <a:t>the most common venues.</a:t>
            </a:r>
            <a:endParaRPr lang="de-DE" dirty="0"/>
          </a:p>
        </p:txBody>
      </p:sp>
      <p:graphicFrame>
        <p:nvGraphicFramePr>
          <p:cNvPr id="7" name="Tabelle 6"/>
          <p:cNvGraphicFramePr>
            <a:graphicFrameLocks noGrp="1"/>
          </p:cNvGraphicFramePr>
          <p:nvPr/>
        </p:nvGraphicFramePr>
        <p:xfrm>
          <a:off x="642910" y="4143380"/>
          <a:ext cx="7715303" cy="1425071"/>
        </p:xfrm>
        <a:graphic>
          <a:graphicData uri="http://schemas.openxmlformats.org/drawingml/2006/table">
            <a:tbl>
              <a:tblPr/>
              <a:tblGrid>
                <a:gridCol w="1056378"/>
                <a:gridCol w="2291371"/>
                <a:gridCol w="2408746"/>
                <a:gridCol w="1958808"/>
              </a:tblGrid>
              <a:tr h="281750">
                <a:tc>
                  <a:txBody>
                    <a:bodyPr/>
                    <a:lstStyle/>
                    <a:p>
                      <a:pPr>
                        <a:lnSpc>
                          <a:spcPct val="115000"/>
                        </a:lnSpc>
                        <a:spcBef>
                          <a:spcPts val="1000"/>
                        </a:spcBef>
                        <a:spcAft>
                          <a:spcPts val="0"/>
                        </a:spcAft>
                      </a:pPr>
                      <a:r>
                        <a:rPr lang="en-US" sz="1200" dirty="0">
                          <a:latin typeface="Calibri"/>
                          <a:ea typeface="Times New Roman"/>
                          <a:cs typeface="Calibri"/>
                        </a:rPr>
                        <a:t>Clusters</a:t>
                      </a:r>
                      <a:endParaRPr lang="de-DE" sz="1000" dirty="0">
                        <a:latin typeface="Calibri"/>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40000"/>
                        <a:lumOff val="60000"/>
                      </a:schemeClr>
                    </a:solidFill>
                  </a:tcPr>
                </a:tc>
                <a:tc>
                  <a:txBody>
                    <a:bodyPr/>
                    <a:lstStyle/>
                    <a:p>
                      <a:pPr>
                        <a:lnSpc>
                          <a:spcPct val="115000"/>
                        </a:lnSpc>
                        <a:spcBef>
                          <a:spcPts val="1000"/>
                        </a:spcBef>
                        <a:spcAft>
                          <a:spcPts val="0"/>
                        </a:spcAft>
                      </a:pPr>
                      <a:r>
                        <a:rPr lang="en-US" sz="1200" dirty="0">
                          <a:latin typeface="Calibri"/>
                          <a:ea typeface="Times New Roman"/>
                          <a:cs typeface="Calibri"/>
                        </a:rPr>
                        <a:t>1</a:t>
                      </a:r>
                      <a:r>
                        <a:rPr lang="en-US" sz="1200" baseline="30000" dirty="0">
                          <a:latin typeface="Calibri"/>
                          <a:ea typeface="Times New Roman"/>
                          <a:cs typeface="Calibri"/>
                        </a:rPr>
                        <a:t>st</a:t>
                      </a:r>
                      <a:r>
                        <a:rPr lang="en-US" sz="1200" dirty="0">
                          <a:latin typeface="Calibri"/>
                          <a:ea typeface="Times New Roman"/>
                          <a:cs typeface="Calibri"/>
                        </a:rPr>
                        <a:t> common venue</a:t>
                      </a:r>
                      <a:endParaRPr lang="de-DE" sz="1000" dirty="0">
                        <a:latin typeface="Calibri"/>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40000"/>
                        <a:lumOff val="60000"/>
                      </a:schemeClr>
                    </a:solidFill>
                  </a:tcPr>
                </a:tc>
                <a:tc>
                  <a:txBody>
                    <a:bodyPr/>
                    <a:lstStyle/>
                    <a:p>
                      <a:pPr>
                        <a:lnSpc>
                          <a:spcPct val="115000"/>
                        </a:lnSpc>
                        <a:spcBef>
                          <a:spcPts val="1000"/>
                        </a:spcBef>
                        <a:spcAft>
                          <a:spcPts val="0"/>
                        </a:spcAft>
                      </a:pPr>
                      <a:r>
                        <a:rPr lang="en-US" sz="1200" dirty="0">
                          <a:latin typeface="Calibri"/>
                          <a:ea typeface="Times New Roman"/>
                          <a:cs typeface="Calibri"/>
                        </a:rPr>
                        <a:t>2</a:t>
                      </a:r>
                      <a:r>
                        <a:rPr lang="en-US" sz="1200" baseline="30000" dirty="0">
                          <a:latin typeface="Calibri"/>
                          <a:ea typeface="Times New Roman"/>
                          <a:cs typeface="Calibri"/>
                        </a:rPr>
                        <a:t>nd</a:t>
                      </a:r>
                      <a:r>
                        <a:rPr lang="en-US" sz="1200" dirty="0">
                          <a:latin typeface="Calibri"/>
                          <a:ea typeface="Times New Roman"/>
                          <a:cs typeface="Calibri"/>
                        </a:rPr>
                        <a:t> common venue</a:t>
                      </a:r>
                      <a:endParaRPr lang="de-DE" sz="1000" dirty="0">
                        <a:latin typeface="Calibri"/>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40000"/>
                        <a:lumOff val="60000"/>
                      </a:schemeClr>
                    </a:solidFill>
                  </a:tcPr>
                </a:tc>
                <a:tc>
                  <a:txBody>
                    <a:bodyPr/>
                    <a:lstStyle/>
                    <a:p>
                      <a:pPr>
                        <a:lnSpc>
                          <a:spcPct val="115000"/>
                        </a:lnSpc>
                        <a:spcBef>
                          <a:spcPts val="1000"/>
                        </a:spcBef>
                        <a:spcAft>
                          <a:spcPts val="0"/>
                        </a:spcAft>
                      </a:pPr>
                      <a:r>
                        <a:rPr lang="en-US" sz="1200" dirty="0">
                          <a:latin typeface="Calibri"/>
                          <a:ea typeface="Times New Roman"/>
                          <a:cs typeface="Calibri"/>
                        </a:rPr>
                        <a:t>3</a:t>
                      </a:r>
                      <a:r>
                        <a:rPr lang="en-US" sz="1200" baseline="30000" dirty="0">
                          <a:latin typeface="Calibri"/>
                          <a:ea typeface="Times New Roman"/>
                          <a:cs typeface="Calibri"/>
                        </a:rPr>
                        <a:t>rd</a:t>
                      </a:r>
                      <a:r>
                        <a:rPr lang="en-US" sz="1200" dirty="0">
                          <a:latin typeface="Calibri"/>
                          <a:ea typeface="Times New Roman"/>
                          <a:cs typeface="Calibri"/>
                        </a:rPr>
                        <a:t> common venue</a:t>
                      </a:r>
                      <a:endParaRPr lang="de-DE" sz="1000" dirty="0">
                        <a:latin typeface="Calibri"/>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40000"/>
                        <a:lumOff val="60000"/>
                      </a:schemeClr>
                    </a:solidFill>
                  </a:tcPr>
                </a:tc>
              </a:tr>
              <a:tr h="302073">
                <a:tc>
                  <a:txBody>
                    <a:bodyPr/>
                    <a:lstStyle/>
                    <a:p>
                      <a:pPr>
                        <a:lnSpc>
                          <a:spcPct val="115000"/>
                        </a:lnSpc>
                        <a:spcBef>
                          <a:spcPts val="1000"/>
                        </a:spcBef>
                        <a:spcAft>
                          <a:spcPts val="0"/>
                        </a:spcAft>
                      </a:pPr>
                      <a:r>
                        <a:rPr lang="en-US" sz="1200" dirty="0">
                          <a:latin typeface="Calibri"/>
                          <a:ea typeface="Times New Roman"/>
                          <a:cs typeface="Calibri"/>
                        </a:rPr>
                        <a:t>No. 0 red</a:t>
                      </a:r>
                      <a:endParaRPr lang="de-DE" sz="1000" dirty="0">
                        <a:latin typeface="Calibri"/>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a:lnSpc>
                          <a:spcPct val="115000"/>
                        </a:lnSpc>
                        <a:spcBef>
                          <a:spcPts val="1000"/>
                        </a:spcBef>
                        <a:spcAft>
                          <a:spcPts val="0"/>
                        </a:spcAft>
                      </a:pPr>
                      <a:r>
                        <a:rPr lang="en-US" sz="1200">
                          <a:latin typeface="Calibri"/>
                          <a:ea typeface="Times New Roman"/>
                          <a:cs typeface="Calibri"/>
                        </a:rPr>
                        <a:t>Coffee, Hotel</a:t>
                      </a:r>
                      <a:endParaRPr lang="de-DE" sz="1000">
                        <a:latin typeface="Calibri"/>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a:lnSpc>
                          <a:spcPct val="115000"/>
                        </a:lnSpc>
                        <a:spcBef>
                          <a:spcPts val="1000"/>
                        </a:spcBef>
                        <a:spcAft>
                          <a:spcPts val="0"/>
                        </a:spcAft>
                      </a:pPr>
                      <a:r>
                        <a:rPr lang="en-US" sz="1200">
                          <a:latin typeface="Calibri"/>
                          <a:ea typeface="Times New Roman"/>
                          <a:cs typeface="Calibri"/>
                        </a:rPr>
                        <a:t>Bar, Shop, Physical Health</a:t>
                      </a:r>
                      <a:endParaRPr lang="de-DE" sz="1000">
                        <a:latin typeface="Calibri"/>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a:lnSpc>
                          <a:spcPct val="115000"/>
                        </a:lnSpc>
                        <a:spcBef>
                          <a:spcPts val="1000"/>
                        </a:spcBef>
                        <a:spcAft>
                          <a:spcPts val="0"/>
                        </a:spcAft>
                      </a:pPr>
                      <a:r>
                        <a:rPr lang="en-US" sz="1200">
                          <a:latin typeface="Calibri"/>
                          <a:ea typeface="Times New Roman"/>
                          <a:cs typeface="Calibri"/>
                        </a:rPr>
                        <a:t>Plaza, Bar, Coffee</a:t>
                      </a:r>
                      <a:endParaRPr lang="de-DE" sz="1000">
                        <a:latin typeface="Calibri"/>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r>
              <a:tr h="0">
                <a:tc>
                  <a:txBody>
                    <a:bodyPr/>
                    <a:lstStyle/>
                    <a:p>
                      <a:pPr>
                        <a:lnSpc>
                          <a:spcPct val="115000"/>
                        </a:lnSpc>
                        <a:spcBef>
                          <a:spcPts val="1000"/>
                        </a:spcBef>
                        <a:spcAft>
                          <a:spcPts val="0"/>
                        </a:spcAft>
                      </a:pPr>
                      <a:r>
                        <a:rPr lang="en-US" sz="1200" dirty="0">
                          <a:latin typeface="Calibri"/>
                          <a:ea typeface="Times New Roman"/>
                          <a:cs typeface="Calibri"/>
                        </a:rPr>
                        <a:t>No 1 purple</a:t>
                      </a:r>
                      <a:endParaRPr lang="de-DE" sz="1000" dirty="0">
                        <a:latin typeface="Calibri"/>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a:lnSpc>
                          <a:spcPct val="115000"/>
                        </a:lnSpc>
                        <a:spcBef>
                          <a:spcPts val="1000"/>
                        </a:spcBef>
                        <a:spcAft>
                          <a:spcPts val="0"/>
                        </a:spcAft>
                      </a:pPr>
                      <a:r>
                        <a:rPr lang="en-US" sz="1200" dirty="0">
                          <a:latin typeface="Calibri"/>
                          <a:ea typeface="Times New Roman"/>
                          <a:cs typeface="Calibri"/>
                        </a:rPr>
                        <a:t>Bus stop, Market, Physical Health, Coffee, Hotel</a:t>
                      </a:r>
                      <a:endParaRPr lang="de-DE" sz="1000" dirty="0">
                        <a:latin typeface="Calibri"/>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a:lnSpc>
                          <a:spcPct val="115000"/>
                        </a:lnSpc>
                        <a:spcBef>
                          <a:spcPts val="1000"/>
                        </a:spcBef>
                        <a:spcAft>
                          <a:spcPts val="0"/>
                        </a:spcAft>
                      </a:pPr>
                      <a:r>
                        <a:rPr lang="en-US" sz="1200">
                          <a:latin typeface="Calibri"/>
                          <a:ea typeface="Times New Roman"/>
                          <a:cs typeface="Calibri"/>
                        </a:rPr>
                        <a:t>Bus stop, Market, Bakery</a:t>
                      </a:r>
                      <a:endParaRPr lang="de-DE" sz="1000">
                        <a:latin typeface="Calibri"/>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a:lnSpc>
                          <a:spcPct val="115000"/>
                        </a:lnSpc>
                        <a:spcBef>
                          <a:spcPts val="1000"/>
                        </a:spcBef>
                        <a:spcAft>
                          <a:spcPts val="0"/>
                        </a:spcAft>
                      </a:pPr>
                      <a:r>
                        <a:rPr lang="en-US" sz="1200">
                          <a:latin typeface="Calibri"/>
                          <a:ea typeface="Times New Roman"/>
                          <a:cs typeface="Calibri"/>
                        </a:rPr>
                        <a:t>Market, Shop, Hotel</a:t>
                      </a:r>
                      <a:endParaRPr lang="de-DE" sz="1000">
                        <a:latin typeface="Calibri"/>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r>
              <a:tr h="0">
                <a:tc>
                  <a:txBody>
                    <a:bodyPr/>
                    <a:lstStyle/>
                    <a:p>
                      <a:pPr>
                        <a:lnSpc>
                          <a:spcPct val="115000"/>
                        </a:lnSpc>
                        <a:spcBef>
                          <a:spcPts val="1000"/>
                        </a:spcBef>
                        <a:spcAft>
                          <a:spcPts val="0"/>
                        </a:spcAft>
                      </a:pPr>
                      <a:r>
                        <a:rPr lang="en-US" sz="1200">
                          <a:latin typeface="Calibri"/>
                          <a:ea typeface="Times New Roman"/>
                          <a:cs typeface="Calibri"/>
                        </a:rPr>
                        <a:t>No 2 green</a:t>
                      </a:r>
                      <a:endParaRPr lang="de-DE" sz="1000">
                        <a:latin typeface="Calibri"/>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a:lnSpc>
                          <a:spcPct val="115000"/>
                        </a:lnSpc>
                        <a:spcBef>
                          <a:spcPts val="1000"/>
                        </a:spcBef>
                        <a:spcAft>
                          <a:spcPts val="0"/>
                        </a:spcAft>
                      </a:pPr>
                      <a:r>
                        <a:rPr lang="en-US" sz="1200" dirty="0">
                          <a:latin typeface="Calibri"/>
                          <a:ea typeface="Times New Roman"/>
                          <a:cs typeface="Calibri"/>
                        </a:rPr>
                        <a:t>Physical Health, Bakery</a:t>
                      </a:r>
                      <a:endParaRPr lang="de-DE" sz="1000" dirty="0">
                        <a:latin typeface="Calibri"/>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a:lnSpc>
                          <a:spcPct val="115000"/>
                        </a:lnSpc>
                        <a:spcBef>
                          <a:spcPts val="1000"/>
                        </a:spcBef>
                        <a:spcAft>
                          <a:spcPts val="0"/>
                        </a:spcAft>
                      </a:pPr>
                      <a:r>
                        <a:rPr lang="en-US" sz="1200" dirty="0">
                          <a:latin typeface="Calibri"/>
                          <a:ea typeface="Times New Roman"/>
                          <a:cs typeface="Calibri"/>
                        </a:rPr>
                        <a:t>Market, Physical Health, Coffee, Shop</a:t>
                      </a:r>
                      <a:endParaRPr lang="de-DE" sz="1000" dirty="0">
                        <a:latin typeface="Calibri"/>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c>
                  <a:txBody>
                    <a:bodyPr/>
                    <a:lstStyle/>
                    <a:p>
                      <a:pPr>
                        <a:lnSpc>
                          <a:spcPct val="115000"/>
                        </a:lnSpc>
                        <a:spcBef>
                          <a:spcPts val="1000"/>
                        </a:spcBef>
                        <a:spcAft>
                          <a:spcPts val="0"/>
                        </a:spcAft>
                      </a:pPr>
                      <a:r>
                        <a:rPr lang="en-US" sz="1200" dirty="0">
                          <a:latin typeface="Calibri"/>
                          <a:ea typeface="Times New Roman"/>
                          <a:cs typeface="Calibri"/>
                        </a:rPr>
                        <a:t>Drugstore, Physical Health</a:t>
                      </a:r>
                      <a:endParaRPr lang="de-DE" sz="1000" dirty="0">
                        <a:latin typeface="Calibri"/>
                        <a:ea typeface="Times New Roman"/>
                        <a:cs typeface="Times New Roman"/>
                      </a:endParaRPr>
                    </a:p>
                  </a:txBody>
                  <a:tcPr marL="68580" marR="68580" marT="0"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chemeClr val="accent4">
                        <a:lumMod val="20000"/>
                        <a:lumOff val="80000"/>
                      </a:schemeClr>
                    </a:solidFill>
                  </a:tcPr>
                </a:tc>
              </a:tr>
            </a:tbl>
          </a:graphicData>
        </a:graphic>
      </p:graphicFrame>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alpha val="68000"/>
          </a:schemeClr>
        </a:solidFill>
        <a:effectLst/>
      </p:bgPr>
    </p:bg>
    <p:spTree>
      <p:nvGrpSpPr>
        <p:cNvPr id="1" name=""/>
        <p:cNvGrpSpPr/>
        <p:nvPr/>
      </p:nvGrpSpPr>
      <p:grpSpPr>
        <a:xfrm>
          <a:off x="0" y="0"/>
          <a:ext cx="0" cy="0"/>
          <a:chOff x="0" y="0"/>
          <a:chExt cx="0" cy="0"/>
        </a:xfrm>
      </p:grpSpPr>
      <p:sp>
        <p:nvSpPr>
          <p:cNvPr id="2" name="Titel 1"/>
          <p:cNvSpPr>
            <a:spLocks noGrp="1"/>
          </p:cNvSpPr>
          <p:nvPr>
            <p:ph type="title"/>
          </p:nvPr>
        </p:nvSpPr>
        <p:spPr>
          <a:xfrm>
            <a:off x="457200" y="274638"/>
            <a:ext cx="8186766" cy="796908"/>
          </a:xfrm>
        </p:spPr>
        <p:txBody>
          <a:bodyPr>
            <a:normAutofit fontScale="90000"/>
          </a:bodyPr>
          <a:lstStyle/>
          <a:p>
            <a:pPr algn="l"/>
            <a:r>
              <a:rPr lang="de-DE" sz="2800" dirty="0" err="1" smtClean="0"/>
              <a:t>Clustered</a:t>
            </a:r>
            <a:r>
              <a:rPr lang="de-DE" sz="2800" dirty="0" smtClean="0"/>
              <a:t> </a:t>
            </a:r>
            <a:r>
              <a:rPr lang="de-DE" sz="2800" dirty="0" err="1"/>
              <a:t>n</a:t>
            </a:r>
            <a:r>
              <a:rPr lang="de-DE" sz="2800" dirty="0" err="1" smtClean="0"/>
              <a:t>eighborhoods</a:t>
            </a:r>
            <a:r>
              <a:rPr lang="de-DE" sz="2800" dirty="0" smtClean="0"/>
              <a:t> </a:t>
            </a:r>
            <a:r>
              <a:rPr lang="de-DE" sz="2800" dirty="0" err="1" smtClean="0"/>
              <a:t>with</a:t>
            </a:r>
            <a:r>
              <a:rPr lang="de-DE" sz="2800" dirty="0" smtClean="0"/>
              <a:t> </a:t>
            </a:r>
            <a:r>
              <a:rPr lang="de-DE" sz="2800" dirty="0" err="1" smtClean="0"/>
              <a:t>visualized</a:t>
            </a:r>
            <a:r>
              <a:rPr lang="de-DE" sz="2800" dirty="0" smtClean="0"/>
              <a:t> </a:t>
            </a:r>
            <a:r>
              <a:rPr lang="de-DE" sz="2800" dirty="0" err="1"/>
              <a:t>r</a:t>
            </a:r>
            <a:r>
              <a:rPr lang="de-DE" sz="2800" dirty="0" err="1" smtClean="0"/>
              <a:t>ent</a:t>
            </a:r>
            <a:r>
              <a:rPr lang="de-DE" sz="2800" dirty="0" smtClean="0"/>
              <a:t> </a:t>
            </a:r>
            <a:r>
              <a:rPr lang="de-DE" sz="2800" dirty="0" err="1" smtClean="0"/>
              <a:t>index</a:t>
            </a:r>
            <a:r>
              <a:rPr lang="de-DE" sz="2800" dirty="0" smtClean="0"/>
              <a:t> </a:t>
            </a:r>
            <a:r>
              <a:rPr lang="de-DE" sz="2800" dirty="0" err="1" smtClean="0"/>
              <a:t>of</a:t>
            </a:r>
            <a:r>
              <a:rPr lang="de-DE" sz="2800" dirty="0" smtClean="0"/>
              <a:t> </a:t>
            </a:r>
            <a:r>
              <a:rPr lang="de-DE" sz="2800" dirty="0" err="1" smtClean="0"/>
              <a:t>Munich</a:t>
            </a:r>
            <a:endParaRPr lang="de-DE" sz="2800" dirty="0"/>
          </a:p>
        </p:txBody>
      </p:sp>
      <p:sp>
        <p:nvSpPr>
          <p:cNvPr id="5" name="Rechteck 4"/>
          <p:cNvSpPr/>
          <p:nvPr/>
        </p:nvSpPr>
        <p:spPr>
          <a:xfrm>
            <a:off x="571472" y="1785926"/>
            <a:ext cx="2928958" cy="4056495"/>
          </a:xfrm>
          <a:prstGeom prst="rect">
            <a:avLst/>
          </a:prstGeom>
        </p:spPr>
        <p:txBody>
          <a:bodyPr wrap="square">
            <a:spAutoFit/>
          </a:bodyPr>
          <a:lstStyle/>
          <a:p>
            <a:pPr marL="342900" indent="-342900">
              <a:lnSpc>
                <a:spcPct val="80000"/>
              </a:lnSpc>
              <a:spcBef>
                <a:spcPct val="20000"/>
              </a:spcBef>
              <a:spcAft>
                <a:spcPts val="1200"/>
              </a:spcAft>
              <a:buFont typeface="Arial" pitchFamily="34" charset="0"/>
              <a:buChar char="•"/>
            </a:pPr>
            <a:r>
              <a:rPr lang="en-US" dirty="0" smtClean="0">
                <a:solidFill>
                  <a:srgbClr val="FF0000"/>
                </a:solidFill>
              </a:rPr>
              <a:t>Cluster 0 :</a:t>
            </a:r>
            <a:br>
              <a:rPr lang="en-US" dirty="0" smtClean="0">
                <a:solidFill>
                  <a:srgbClr val="FF0000"/>
                </a:solidFill>
              </a:rPr>
            </a:br>
            <a:r>
              <a:rPr lang="en-US" dirty="0" smtClean="0">
                <a:solidFill>
                  <a:srgbClr val="FF0000"/>
                </a:solidFill>
              </a:rPr>
              <a:t>- City center</a:t>
            </a:r>
            <a:br>
              <a:rPr lang="en-US" dirty="0" smtClean="0">
                <a:solidFill>
                  <a:srgbClr val="FF0000"/>
                </a:solidFill>
              </a:rPr>
            </a:br>
            <a:r>
              <a:rPr lang="en-US" dirty="0" smtClean="0">
                <a:solidFill>
                  <a:srgbClr val="FF0000"/>
                </a:solidFill>
              </a:rPr>
              <a:t>- Venues for nightlife, </a:t>
            </a:r>
            <a:br>
              <a:rPr lang="en-US" dirty="0" smtClean="0">
                <a:solidFill>
                  <a:srgbClr val="FF0000"/>
                </a:solidFill>
              </a:rPr>
            </a:br>
            <a:r>
              <a:rPr lang="en-US" dirty="0" smtClean="0">
                <a:solidFill>
                  <a:srgbClr val="FF0000"/>
                </a:solidFill>
              </a:rPr>
              <a:t>  relaxation and holiday </a:t>
            </a:r>
            <a:br>
              <a:rPr lang="en-US" dirty="0" smtClean="0">
                <a:solidFill>
                  <a:srgbClr val="FF0000"/>
                </a:solidFill>
              </a:rPr>
            </a:br>
            <a:r>
              <a:rPr lang="en-US" dirty="0" smtClean="0">
                <a:solidFill>
                  <a:srgbClr val="FF0000"/>
                </a:solidFill>
              </a:rPr>
              <a:t>- higher rents</a:t>
            </a:r>
            <a:br>
              <a:rPr lang="en-US" dirty="0" smtClean="0">
                <a:solidFill>
                  <a:srgbClr val="FF0000"/>
                </a:solidFill>
              </a:rPr>
            </a:br>
            <a:r>
              <a:rPr lang="en-US" dirty="0" smtClean="0">
                <a:solidFill>
                  <a:srgbClr val="FF0000"/>
                </a:solidFill>
              </a:rPr>
              <a:t>- less Markets or Bakeries</a:t>
            </a:r>
            <a:endParaRPr lang="de-DE" dirty="0" smtClean="0">
              <a:solidFill>
                <a:srgbClr val="FF0000"/>
              </a:solidFill>
            </a:endParaRPr>
          </a:p>
          <a:p>
            <a:pPr marL="342900" indent="-342900">
              <a:lnSpc>
                <a:spcPct val="80000"/>
              </a:lnSpc>
              <a:spcBef>
                <a:spcPct val="20000"/>
              </a:spcBef>
              <a:spcAft>
                <a:spcPts val="1200"/>
              </a:spcAft>
              <a:buFont typeface="Arial" pitchFamily="34" charset="0"/>
              <a:buChar char="•"/>
            </a:pPr>
            <a:r>
              <a:rPr lang="en-US" dirty="0" smtClean="0">
                <a:solidFill>
                  <a:srgbClr val="7030A0"/>
                </a:solidFill>
              </a:rPr>
              <a:t>Cluster 1:  </a:t>
            </a:r>
            <a:br>
              <a:rPr lang="en-US" dirty="0" smtClean="0">
                <a:solidFill>
                  <a:srgbClr val="7030A0"/>
                </a:solidFill>
              </a:rPr>
            </a:br>
            <a:r>
              <a:rPr lang="en-US" dirty="0" smtClean="0">
                <a:solidFill>
                  <a:srgbClr val="7030A0"/>
                </a:solidFill>
              </a:rPr>
              <a:t>- outer parts </a:t>
            </a:r>
            <a:br>
              <a:rPr lang="en-US" dirty="0" smtClean="0">
                <a:solidFill>
                  <a:srgbClr val="7030A0"/>
                </a:solidFill>
              </a:rPr>
            </a:br>
            <a:r>
              <a:rPr lang="en-US" dirty="0" smtClean="0">
                <a:solidFill>
                  <a:srgbClr val="7030A0"/>
                </a:solidFill>
              </a:rPr>
              <a:t>- Bus stop and markets </a:t>
            </a:r>
            <a:br>
              <a:rPr lang="en-US" dirty="0" smtClean="0">
                <a:solidFill>
                  <a:srgbClr val="7030A0"/>
                </a:solidFill>
              </a:rPr>
            </a:br>
            <a:r>
              <a:rPr lang="en-US" dirty="0" smtClean="0">
                <a:solidFill>
                  <a:srgbClr val="7030A0"/>
                </a:solidFill>
              </a:rPr>
              <a:t>- rents are lower. </a:t>
            </a:r>
            <a:endParaRPr lang="de-DE" dirty="0" smtClean="0">
              <a:solidFill>
                <a:srgbClr val="7030A0"/>
              </a:solidFill>
            </a:endParaRPr>
          </a:p>
          <a:p>
            <a:pPr marL="342900" indent="-342900">
              <a:lnSpc>
                <a:spcPct val="80000"/>
              </a:lnSpc>
              <a:spcBef>
                <a:spcPct val="20000"/>
              </a:spcBef>
              <a:spcAft>
                <a:spcPts val="1200"/>
              </a:spcAft>
              <a:buFont typeface="Arial" pitchFamily="34" charset="0"/>
              <a:buChar char="•"/>
            </a:pPr>
            <a:r>
              <a:rPr lang="en-US" dirty="0" smtClean="0">
                <a:solidFill>
                  <a:srgbClr val="99FFCC"/>
                </a:solidFill>
              </a:rPr>
              <a:t>Cluster 2: </a:t>
            </a:r>
            <a:br>
              <a:rPr lang="en-US" dirty="0" smtClean="0">
                <a:solidFill>
                  <a:srgbClr val="99FFCC"/>
                </a:solidFill>
              </a:rPr>
            </a:br>
            <a:r>
              <a:rPr lang="en-US" dirty="0" smtClean="0">
                <a:solidFill>
                  <a:srgbClr val="99FFCC"/>
                </a:solidFill>
              </a:rPr>
              <a:t>- ring around the center</a:t>
            </a:r>
            <a:br>
              <a:rPr lang="en-US" dirty="0" smtClean="0">
                <a:solidFill>
                  <a:srgbClr val="99FFCC"/>
                </a:solidFill>
              </a:rPr>
            </a:br>
            <a:r>
              <a:rPr lang="en-US" dirty="0" smtClean="0">
                <a:solidFill>
                  <a:srgbClr val="99FFCC"/>
                </a:solidFill>
              </a:rPr>
              <a:t>  of the city </a:t>
            </a:r>
            <a:br>
              <a:rPr lang="en-US" dirty="0" smtClean="0">
                <a:solidFill>
                  <a:srgbClr val="99FFCC"/>
                </a:solidFill>
              </a:rPr>
            </a:br>
            <a:r>
              <a:rPr lang="en-US" dirty="0" smtClean="0">
                <a:solidFill>
                  <a:srgbClr val="99FFCC"/>
                </a:solidFill>
              </a:rPr>
              <a:t>- physical health</a:t>
            </a:r>
            <a:br>
              <a:rPr lang="en-US" dirty="0" smtClean="0">
                <a:solidFill>
                  <a:srgbClr val="99FFCC"/>
                </a:solidFill>
              </a:rPr>
            </a:br>
            <a:r>
              <a:rPr lang="en-US" dirty="0" smtClean="0">
                <a:solidFill>
                  <a:srgbClr val="99FFCC"/>
                </a:solidFill>
              </a:rPr>
              <a:t>- markets and drugstores </a:t>
            </a:r>
            <a:br>
              <a:rPr lang="en-US" dirty="0" smtClean="0">
                <a:solidFill>
                  <a:srgbClr val="99FFCC"/>
                </a:solidFill>
              </a:rPr>
            </a:br>
            <a:r>
              <a:rPr lang="en-US" dirty="0" smtClean="0">
                <a:solidFill>
                  <a:srgbClr val="99FFCC"/>
                </a:solidFill>
              </a:rPr>
              <a:t>- rents middle</a:t>
            </a:r>
            <a:endParaRPr lang="de-DE" dirty="0">
              <a:solidFill>
                <a:srgbClr val="99FFCC"/>
              </a:solidFill>
            </a:endParaRPr>
          </a:p>
        </p:txBody>
      </p:sp>
      <p:pic>
        <p:nvPicPr>
          <p:cNvPr id="6" name="Grafik 5"/>
          <p:cNvPicPr/>
          <p:nvPr/>
        </p:nvPicPr>
        <p:blipFill>
          <a:blip r:embed="rId2"/>
          <a:srcRect l="11472" r="22242" b="-3612"/>
          <a:stretch>
            <a:fillRect/>
          </a:stretch>
        </p:blipFill>
        <p:spPr bwMode="auto">
          <a:xfrm>
            <a:off x="4000496" y="1071546"/>
            <a:ext cx="4572032" cy="4071966"/>
          </a:xfrm>
          <a:prstGeom prst="rect">
            <a:avLst/>
          </a:prstGeom>
          <a:noFill/>
          <a:ln w="9525">
            <a:noFill/>
            <a:miter lim="800000"/>
            <a:headEnd/>
            <a:tailEnd/>
          </a:ln>
        </p:spPr>
      </p:pic>
      <p:pic>
        <p:nvPicPr>
          <p:cNvPr id="19458" name="Picture 2"/>
          <p:cNvPicPr>
            <a:picLocks noChangeAspect="1" noChangeArrowheads="1"/>
          </p:cNvPicPr>
          <p:nvPr/>
        </p:nvPicPr>
        <p:blipFill>
          <a:blip r:embed="rId3"/>
          <a:srcRect l="33238" t="19344" r="32671" b="30852"/>
          <a:stretch>
            <a:fillRect/>
          </a:stretch>
        </p:blipFill>
        <p:spPr bwMode="auto">
          <a:xfrm>
            <a:off x="7143768" y="4500570"/>
            <a:ext cx="1714512" cy="1643074"/>
          </a:xfrm>
          <a:prstGeom prst="rect">
            <a:avLst/>
          </a:prstGeom>
          <a:noFill/>
          <a:ln w="9525">
            <a:solidFill>
              <a:schemeClr val="accent1"/>
            </a:solidFill>
            <a:miter lim="800000"/>
            <a:headEnd/>
            <a:tailEnd/>
          </a:ln>
          <a:effectLst/>
        </p:spPr>
      </p:pic>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alpha val="68000"/>
          </a:schemeClr>
        </a:solidFill>
        <a:effectLst/>
      </p:bgPr>
    </p:bg>
    <p:spTree>
      <p:nvGrpSpPr>
        <p:cNvPr id="1" name=""/>
        <p:cNvGrpSpPr/>
        <p:nvPr/>
      </p:nvGrpSpPr>
      <p:grpSpPr>
        <a:xfrm>
          <a:off x="0" y="0"/>
          <a:ext cx="0" cy="0"/>
          <a:chOff x="0" y="0"/>
          <a:chExt cx="0" cy="0"/>
        </a:xfrm>
      </p:grpSpPr>
      <p:pic>
        <p:nvPicPr>
          <p:cNvPr id="7" name="Grafik 6"/>
          <p:cNvPicPr/>
          <p:nvPr/>
        </p:nvPicPr>
        <p:blipFill>
          <a:blip r:embed="rId2"/>
          <a:srcRect/>
          <a:stretch>
            <a:fillRect/>
          </a:stretch>
        </p:blipFill>
        <p:spPr bwMode="auto">
          <a:xfrm>
            <a:off x="500034" y="1285860"/>
            <a:ext cx="2500330" cy="1857388"/>
          </a:xfrm>
          <a:prstGeom prst="rect">
            <a:avLst/>
          </a:prstGeom>
          <a:noFill/>
          <a:ln w="9525">
            <a:noFill/>
            <a:miter lim="800000"/>
            <a:headEnd/>
            <a:tailEnd/>
          </a:ln>
        </p:spPr>
      </p:pic>
      <p:sp>
        <p:nvSpPr>
          <p:cNvPr id="6" name="Textfeld 5"/>
          <p:cNvSpPr txBox="1"/>
          <p:nvPr/>
        </p:nvSpPr>
        <p:spPr>
          <a:xfrm>
            <a:off x="386346" y="428604"/>
            <a:ext cx="8074775" cy="461665"/>
          </a:xfrm>
          <a:prstGeom prst="rect">
            <a:avLst/>
          </a:prstGeom>
          <a:noFill/>
        </p:spPr>
        <p:txBody>
          <a:bodyPr wrap="none" rtlCol="0">
            <a:spAutoFit/>
          </a:bodyPr>
          <a:lstStyle/>
          <a:p>
            <a:r>
              <a:rPr lang="en-US" sz="2400" dirty="0" smtClean="0">
                <a:solidFill>
                  <a:schemeClr val="tx2"/>
                </a:solidFill>
              </a:rPr>
              <a:t>Relationship:          Rent index --- prevalence of organic groceries</a:t>
            </a:r>
            <a:endParaRPr lang="de-DE" sz="2400" dirty="0">
              <a:solidFill>
                <a:schemeClr val="tx2"/>
              </a:solidFill>
            </a:endParaRPr>
          </a:p>
        </p:txBody>
      </p:sp>
      <p:sp>
        <p:nvSpPr>
          <p:cNvPr id="9" name="Titel 1"/>
          <p:cNvSpPr txBox="1">
            <a:spLocks/>
          </p:cNvSpPr>
          <p:nvPr/>
        </p:nvSpPr>
        <p:spPr>
          <a:xfrm>
            <a:off x="428596" y="3357562"/>
            <a:ext cx="8186766" cy="428628"/>
          </a:xfrm>
          <a:prstGeom prst="rect">
            <a:avLst/>
          </a:prstGeom>
        </p:spPr>
        <p:txBody>
          <a:bodyPr vert="horz" lIns="91440" tIns="45720" rIns="91440" bIns="45720" rtlCol="0" anchor="ctr">
            <a:normAutofit fontScale="92500" lnSpcReduction="20000"/>
          </a:bodyPr>
          <a:lstStyle/>
          <a:p>
            <a:pPr marL="0" marR="0" lvl="0" indent="0" algn="l" defTabSz="914400" rtl="0" eaLnBrk="1" fontAlgn="auto" latinLnBrk="0" hangingPunct="1">
              <a:lnSpc>
                <a:spcPct val="100000"/>
              </a:lnSpc>
              <a:spcBef>
                <a:spcPct val="0"/>
              </a:spcBef>
              <a:spcAft>
                <a:spcPts val="0"/>
              </a:spcAft>
              <a:buClrTx/>
              <a:buSzTx/>
              <a:buFontTx/>
              <a:buNone/>
              <a:tabLst/>
              <a:defRPr/>
            </a:pPr>
            <a:r>
              <a:rPr kumimoji="0" lang="de-DE" sz="2800" b="0" i="0" u="none" strike="noStrike" kern="1200" cap="none" spc="0" normalizeH="0" baseline="0" noProof="0" dirty="0" err="1" smtClean="0">
                <a:ln>
                  <a:noFill/>
                </a:ln>
                <a:solidFill>
                  <a:schemeClr val="tx2"/>
                </a:solidFill>
                <a:effectLst/>
                <a:uLnTx/>
                <a:uFillTx/>
                <a:latin typeface="+mj-lt"/>
                <a:ea typeface="+mj-ea"/>
                <a:cs typeface="+mj-cs"/>
              </a:rPr>
              <a:t>Recommendation</a:t>
            </a:r>
            <a:r>
              <a:rPr kumimoji="0" lang="de-DE" sz="2800" b="0" i="0" u="none" strike="noStrike" kern="1200" cap="none" spc="0" normalizeH="0" baseline="0" noProof="0" dirty="0" smtClean="0">
                <a:ln>
                  <a:noFill/>
                </a:ln>
                <a:solidFill>
                  <a:schemeClr val="tx2"/>
                </a:solidFill>
                <a:effectLst/>
                <a:uLnTx/>
                <a:uFillTx/>
                <a:latin typeface="+mj-lt"/>
                <a:ea typeface="+mj-ea"/>
                <a:cs typeface="+mj-cs"/>
              </a:rPr>
              <a:t> </a:t>
            </a:r>
            <a:r>
              <a:rPr kumimoji="0" lang="de-DE" sz="2800" b="0" i="0" u="none" strike="noStrike" kern="1200" cap="none" spc="0" normalizeH="0" baseline="0" noProof="0" dirty="0" err="1" smtClean="0">
                <a:ln>
                  <a:noFill/>
                </a:ln>
                <a:solidFill>
                  <a:schemeClr val="tx2"/>
                </a:solidFill>
                <a:effectLst/>
                <a:uLnTx/>
                <a:uFillTx/>
                <a:latin typeface="+mj-lt"/>
                <a:ea typeface="+mj-ea"/>
                <a:cs typeface="+mj-cs"/>
              </a:rPr>
              <a:t>for</a:t>
            </a:r>
            <a:r>
              <a:rPr kumimoji="0" lang="de-DE" sz="2800" b="0" i="0" u="none" strike="noStrike" kern="1200" cap="none" spc="0" normalizeH="0" baseline="0" noProof="0" dirty="0" smtClean="0">
                <a:ln>
                  <a:noFill/>
                </a:ln>
                <a:solidFill>
                  <a:schemeClr val="tx2"/>
                </a:solidFill>
                <a:effectLst/>
                <a:uLnTx/>
                <a:uFillTx/>
                <a:latin typeface="+mj-lt"/>
                <a:ea typeface="+mj-ea"/>
                <a:cs typeface="+mj-cs"/>
              </a:rPr>
              <a:t> </a:t>
            </a:r>
            <a:r>
              <a:rPr kumimoji="0" lang="de-DE" sz="2800" b="0" i="0" u="none" strike="noStrike" kern="1200" cap="none" spc="0" normalizeH="0" baseline="0" noProof="0" dirty="0" err="1" smtClean="0">
                <a:ln>
                  <a:noFill/>
                </a:ln>
                <a:solidFill>
                  <a:schemeClr val="tx2"/>
                </a:solidFill>
                <a:effectLst/>
                <a:uLnTx/>
                <a:uFillTx/>
                <a:latin typeface="+mj-lt"/>
                <a:ea typeface="+mj-ea"/>
                <a:cs typeface="+mj-cs"/>
              </a:rPr>
              <a:t>the</a:t>
            </a:r>
            <a:r>
              <a:rPr kumimoji="0" lang="de-DE" sz="2800" b="0" i="0" u="none" strike="noStrike" kern="1200" cap="none" spc="0" normalizeH="0" baseline="0" noProof="0" dirty="0" smtClean="0">
                <a:ln>
                  <a:noFill/>
                </a:ln>
                <a:solidFill>
                  <a:schemeClr val="tx2"/>
                </a:solidFill>
                <a:effectLst/>
                <a:uLnTx/>
                <a:uFillTx/>
                <a:latin typeface="+mj-lt"/>
                <a:ea typeface="+mj-ea"/>
                <a:cs typeface="+mj-cs"/>
              </a:rPr>
              <a:t> </a:t>
            </a:r>
            <a:r>
              <a:rPr kumimoji="0" lang="de-DE" sz="2800" b="0" i="0" u="none" strike="noStrike" kern="1200" cap="none" spc="0" normalizeH="0" baseline="0" noProof="0" dirty="0" err="1" smtClean="0">
                <a:ln>
                  <a:noFill/>
                </a:ln>
                <a:solidFill>
                  <a:schemeClr val="tx2"/>
                </a:solidFill>
                <a:effectLst/>
                <a:uLnTx/>
                <a:uFillTx/>
                <a:latin typeface="+mj-lt"/>
                <a:ea typeface="+mj-ea"/>
                <a:cs typeface="+mj-cs"/>
              </a:rPr>
              <a:t>place</a:t>
            </a:r>
            <a:r>
              <a:rPr kumimoji="0" lang="de-DE" sz="2800" b="0" i="0" u="none" strike="noStrike" kern="1200" cap="none" spc="0" normalizeH="0" baseline="0" noProof="0" dirty="0" smtClean="0">
                <a:ln>
                  <a:noFill/>
                </a:ln>
                <a:solidFill>
                  <a:schemeClr val="tx2"/>
                </a:solidFill>
                <a:effectLst/>
                <a:uLnTx/>
                <a:uFillTx/>
                <a:latin typeface="+mj-lt"/>
                <a:ea typeface="+mj-ea"/>
                <a:cs typeface="+mj-cs"/>
              </a:rPr>
              <a:t> </a:t>
            </a:r>
            <a:r>
              <a:rPr kumimoji="0" lang="de-DE" sz="2800" b="0" i="0" u="none" strike="noStrike" kern="1200" cap="none" spc="0" normalizeH="0" baseline="0" noProof="0" dirty="0" err="1" smtClean="0">
                <a:ln>
                  <a:noFill/>
                </a:ln>
                <a:solidFill>
                  <a:schemeClr val="tx2"/>
                </a:solidFill>
                <a:effectLst/>
                <a:uLnTx/>
                <a:uFillTx/>
                <a:latin typeface="+mj-lt"/>
                <a:ea typeface="+mj-ea"/>
                <a:cs typeface="+mj-cs"/>
              </a:rPr>
              <a:t>of</a:t>
            </a:r>
            <a:r>
              <a:rPr kumimoji="0" lang="de-DE" sz="2800" b="0" i="0" u="none" strike="noStrike" kern="1200" cap="none" spc="0" normalizeH="0" baseline="0" noProof="0" dirty="0" smtClean="0">
                <a:ln>
                  <a:noFill/>
                </a:ln>
                <a:solidFill>
                  <a:schemeClr val="tx2"/>
                </a:solidFill>
                <a:effectLst/>
                <a:uLnTx/>
                <a:uFillTx/>
                <a:latin typeface="+mj-lt"/>
                <a:ea typeface="+mj-ea"/>
                <a:cs typeface="+mj-cs"/>
              </a:rPr>
              <a:t> an </a:t>
            </a:r>
            <a:r>
              <a:rPr kumimoji="0" lang="de-DE" sz="2800" b="0" i="0" u="none" strike="noStrike" kern="1200" cap="none" spc="0" normalizeH="0" baseline="0" noProof="0" dirty="0" err="1" smtClean="0">
                <a:ln>
                  <a:noFill/>
                </a:ln>
                <a:solidFill>
                  <a:schemeClr val="tx2"/>
                </a:solidFill>
                <a:effectLst/>
                <a:uLnTx/>
                <a:uFillTx/>
                <a:latin typeface="+mj-lt"/>
                <a:ea typeface="+mj-ea"/>
                <a:cs typeface="+mj-cs"/>
              </a:rPr>
              <a:t>organic</a:t>
            </a:r>
            <a:r>
              <a:rPr kumimoji="0" lang="de-DE" sz="2800" b="0" i="0" u="none" strike="noStrike" kern="1200" cap="none" spc="0" normalizeH="0" baseline="0" noProof="0" dirty="0" smtClean="0">
                <a:ln>
                  <a:noFill/>
                </a:ln>
                <a:solidFill>
                  <a:schemeClr val="tx2"/>
                </a:solidFill>
                <a:effectLst/>
                <a:uLnTx/>
                <a:uFillTx/>
                <a:latin typeface="+mj-lt"/>
                <a:ea typeface="+mj-ea"/>
                <a:cs typeface="+mj-cs"/>
              </a:rPr>
              <a:t> </a:t>
            </a:r>
            <a:r>
              <a:rPr kumimoji="0" lang="de-DE" sz="2800" b="0" i="0" u="none" strike="noStrike" kern="1200" cap="none" spc="0" normalizeH="0" baseline="0" noProof="0" dirty="0" err="1" smtClean="0">
                <a:ln>
                  <a:noFill/>
                </a:ln>
                <a:solidFill>
                  <a:schemeClr val="tx2"/>
                </a:solidFill>
                <a:effectLst/>
                <a:uLnTx/>
                <a:uFillTx/>
                <a:latin typeface="+mj-lt"/>
                <a:ea typeface="+mj-ea"/>
                <a:cs typeface="+mj-cs"/>
              </a:rPr>
              <a:t>grocery</a:t>
            </a:r>
            <a:endParaRPr kumimoji="0" lang="de-DE" sz="2800" b="0" i="0" u="none" strike="noStrike" kern="1200" cap="none" spc="0" normalizeH="0" baseline="0" noProof="0" dirty="0">
              <a:ln>
                <a:noFill/>
              </a:ln>
              <a:solidFill>
                <a:schemeClr val="tx2"/>
              </a:solidFill>
              <a:effectLst/>
              <a:uLnTx/>
              <a:uFillTx/>
              <a:latin typeface="+mj-lt"/>
              <a:ea typeface="+mj-ea"/>
              <a:cs typeface="+mj-cs"/>
            </a:endParaRPr>
          </a:p>
        </p:txBody>
      </p:sp>
      <p:sp>
        <p:nvSpPr>
          <p:cNvPr id="10" name="Textfeld 9"/>
          <p:cNvSpPr txBox="1"/>
          <p:nvPr/>
        </p:nvSpPr>
        <p:spPr>
          <a:xfrm>
            <a:off x="3643306" y="1500174"/>
            <a:ext cx="5093446" cy="1477328"/>
          </a:xfrm>
          <a:prstGeom prst="rect">
            <a:avLst/>
          </a:prstGeom>
          <a:noFill/>
        </p:spPr>
        <p:txBody>
          <a:bodyPr wrap="none" rtlCol="0">
            <a:spAutoFit/>
          </a:bodyPr>
          <a:lstStyle/>
          <a:p>
            <a:r>
              <a:rPr lang="de-DE" dirty="0" err="1" smtClean="0"/>
              <a:t>Less</a:t>
            </a:r>
            <a:r>
              <a:rPr lang="de-DE" dirty="0" smtClean="0"/>
              <a:t> </a:t>
            </a:r>
            <a:r>
              <a:rPr lang="de-DE" dirty="0" err="1" smtClean="0"/>
              <a:t>organic</a:t>
            </a:r>
            <a:r>
              <a:rPr lang="de-DE" dirty="0" smtClean="0"/>
              <a:t> </a:t>
            </a:r>
            <a:r>
              <a:rPr lang="de-DE" dirty="0" err="1" smtClean="0"/>
              <a:t>groceries</a:t>
            </a:r>
            <a:r>
              <a:rPr lang="de-DE" dirty="0" smtClean="0"/>
              <a:t> </a:t>
            </a:r>
            <a:r>
              <a:rPr lang="de-DE" dirty="0" err="1" smtClean="0"/>
              <a:t>are</a:t>
            </a:r>
            <a:r>
              <a:rPr lang="de-DE" dirty="0" smtClean="0"/>
              <a:t> in </a:t>
            </a:r>
            <a:r>
              <a:rPr lang="de-DE" dirty="0" err="1" smtClean="0"/>
              <a:t>in</a:t>
            </a:r>
            <a:r>
              <a:rPr lang="de-DE" dirty="0" smtClean="0"/>
              <a:t> </a:t>
            </a:r>
            <a:r>
              <a:rPr lang="de-DE" dirty="0" err="1" smtClean="0"/>
              <a:t>areas</a:t>
            </a:r>
            <a:r>
              <a:rPr lang="de-DE" dirty="0" smtClean="0"/>
              <a:t> </a:t>
            </a:r>
            <a:r>
              <a:rPr lang="de-DE" dirty="0" err="1" smtClean="0"/>
              <a:t>with</a:t>
            </a:r>
            <a:r>
              <a:rPr lang="de-DE" dirty="0" smtClean="0"/>
              <a:t> </a:t>
            </a:r>
            <a:r>
              <a:rPr lang="de-DE" dirty="0" err="1" smtClean="0"/>
              <a:t>lower</a:t>
            </a:r>
            <a:r>
              <a:rPr lang="de-DE" dirty="0" smtClean="0"/>
              <a:t> </a:t>
            </a:r>
            <a:r>
              <a:rPr lang="de-DE" dirty="0" err="1" smtClean="0"/>
              <a:t>rent</a:t>
            </a:r>
            <a:endParaRPr lang="de-DE" dirty="0" smtClean="0"/>
          </a:p>
          <a:p>
            <a:endParaRPr lang="de-DE" dirty="0" smtClean="0"/>
          </a:p>
          <a:p>
            <a:r>
              <a:rPr lang="de-DE" dirty="0" smtClean="0"/>
              <a:t>In Cluster 0 </a:t>
            </a:r>
            <a:r>
              <a:rPr lang="de-DE" dirty="0" err="1" smtClean="0"/>
              <a:t>and</a:t>
            </a:r>
            <a:r>
              <a:rPr lang="de-DE" dirty="0" smtClean="0"/>
              <a:t> 2: </a:t>
            </a:r>
            <a:br>
              <a:rPr lang="de-DE" dirty="0" smtClean="0"/>
            </a:br>
            <a:r>
              <a:rPr lang="de-DE" dirty="0" err="1" smtClean="0"/>
              <a:t>more</a:t>
            </a:r>
            <a:r>
              <a:rPr lang="de-DE" dirty="0" smtClean="0"/>
              <a:t> </a:t>
            </a:r>
            <a:r>
              <a:rPr lang="de-DE" dirty="0" err="1" smtClean="0"/>
              <a:t>organic</a:t>
            </a:r>
            <a:r>
              <a:rPr lang="de-DE" dirty="0" smtClean="0"/>
              <a:t> </a:t>
            </a:r>
            <a:r>
              <a:rPr lang="de-DE" dirty="0" err="1" smtClean="0"/>
              <a:t>groceries</a:t>
            </a:r>
            <a:r>
              <a:rPr lang="de-DE" dirty="0" smtClean="0"/>
              <a:t> </a:t>
            </a:r>
            <a:r>
              <a:rPr lang="de-DE" dirty="0" err="1" smtClean="0"/>
              <a:t>are</a:t>
            </a:r>
            <a:r>
              <a:rPr lang="de-DE" dirty="0" smtClean="0"/>
              <a:t> in </a:t>
            </a:r>
            <a:r>
              <a:rPr lang="de-DE" dirty="0" err="1" smtClean="0"/>
              <a:t>neighborhoods</a:t>
            </a:r>
            <a:r>
              <a:rPr lang="de-DE" dirty="0" smtClean="0"/>
              <a:t> </a:t>
            </a:r>
            <a:r>
              <a:rPr lang="de-DE" dirty="0" err="1" smtClean="0"/>
              <a:t>with</a:t>
            </a:r>
            <a:r>
              <a:rPr lang="de-DE" dirty="0" smtClean="0"/>
              <a:t> </a:t>
            </a:r>
            <a:br>
              <a:rPr lang="de-DE" dirty="0" smtClean="0"/>
            </a:br>
            <a:r>
              <a:rPr lang="de-DE" dirty="0" err="1" smtClean="0"/>
              <a:t>higher</a:t>
            </a:r>
            <a:r>
              <a:rPr lang="de-DE" dirty="0" smtClean="0"/>
              <a:t> </a:t>
            </a:r>
            <a:r>
              <a:rPr lang="de-DE" dirty="0" err="1" smtClean="0"/>
              <a:t>rents</a:t>
            </a:r>
            <a:r>
              <a:rPr lang="de-DE" dirty="0" smtClean="0"/>
              <a:t>. </a:t>
            </a:r>
          </a:p>
        </p:txBody>
      </p:sp>
      <p:sp>
        <p:nvSpPr>
          <p:cNvPr id="12" name="Textfeld 11"/>
          <p:cNvSpPr txBox="1"/>
          <p:nvPr/>
        </p:nvSpPr>
        <p:spPr>
          <a:xfrm>
            <a:off x="500034" y="3857629"/>
            <a:ext cx="3643338" cy="1754326"/>
          </a:xfrm>
          <a:prstGeom prst="rect">
            <a:avLst/>
          </a:prstGeom>
          <a:solidFill>
            <a:schemeClr val="bg1">
              <a:alpha val="38000"/>
            </a:schemeClr>
          </a:solidFill>
        </p:spPr>
        <p:txBody>
          <a:bodyPr wrap="square" rtlCol="0">
            <a:spAutoFit/>
          </a:bodyPr>
          <a:lstStyle/>
          <a:p>
            <a:r>
              <a:rPr lang="en-US" b="1" dirty="0" smtClean="0"/>
              <a:t>Cluster 2:</a:t>
            </a:r>
            <a:r>
              <a:rPr lang="en-US" dirty="0" smtClean="0"/>
              <a:t> </a:t>
            </a:r>
          </a:p>
          <a:p>
            <a:r>
              <a:rPr lang="en-US" dirty="0" smtClean="0"/>
              <a:t>Venues are geared for daily needs</a:t>
            </a:r>
          </a:p>
          <a:p>
            <a:r>
              <a:rPr lang="en-US" dirty="0" smtClean="0"/>
              <a:t>Rent are in the middle -&gt; people can afford organic food</a:t>
            </a:r>
          </a:p>
          <a:p>
            <a:r>
              <a:rPr lang="en-US" dirty="0" smtClean="0"/>
              <a:t>about ½ of the neighborhoods have no organic grocery</a:t>
            </a:r>
          </a:p>
        </p:txBody>
      </p:sp>
      <p:sp>
        <p:nvSpPr>
          <p:cNvPr id="13" name="Textfeld 12"/>
          <p:cNvSpPr txBox="1"/>
          <p:nvPr/>
        </p:nvSpPr>
        <p:spPr>
          <a:xfrm>
            <a:off x="4357686" y="5000636"/>
            <a:ext cx="4643470" cy="1754326"/>
          </a:xfrm>
          <a:prstGeom prst="rect">
            <a:avLst/>
          </a:prstGeom>
          <a:noFill/>
        </p:spPr>
        <p:txBody>
          <a:bodyPr wrap="square" rtlCol="0">
            <a:spAutoFit/>
          </a:bodyPr>
          <a:lstStyle/>
          <a:p>
            <a:r>
              <a:rPr lang="en-US" b="1" dirty="0" smtClean="0"/>
              <a:t>No recommendation: </a:t>
            </a:r>
            <a:r>
              <a:rPr lang="en-US" dirty="0" smtClean="0"/>
              <a:t/>
            </a:r>
            <a:br>
              <a:rPr lang="en-US" dirty="0" smtClean="0"/>
            </a:br>
            <a:r>
              <a:rPr lang="en-US" dirty="0" smtClean="0"/>
              <a:t>Cluster 0: </a:t>
            </a:r>
            <a:br>
              <a:rPr lang="en-US" dirty="0" smtClean="0"/>
            </a:br>
            <a:r>
              <a:rPr lang="en-US" dirty="0" smtClean="0"/>
              <a:t>central, expensive, venues for recreation </a:t>
            </a:r>
          </a:p>
          <a:p>
            <a:r>
              <a:rPr lang="en-US" dirty="0" smtClean="0"/>
              <a:t>Cluster 1:</a:t>
            </a:r>
            <a:br>
              <a:rPr lang="en-US" dirty="0" smtClean="0"/>
            </a:br>
            <a:r>
              <a:rPr lang="en-US" dirty="0" smtClean="0"/>
              <a:t>cheaper rents, a lot of markets, almost no organic grocery, people might have less money</a:t>
            </a:r>
            <a:endParaRPr lang="en-US" dirty="0"/>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lumMod val="60000"/>
            <a:lumOff val="40000"/>
            <a:alpha val="68000"/>
          </a:schemeClr>
        </a:solidFill>
        <a:effectLst/>
      </p:bgPr>
    </p:bg>
    <p:spTree>
      <p:nvGrpSpPr>
        <p:cNvPr id="1" name=""/>
        <p:cNvGrpSpPr/>
        <p:nvPr/>
      </p:nvGrpSpPr>
      <p:grpSpPr>
        <a:xfrm>
          <a:off x="0" y="0"/>
          <a:ext cx="0" cy="0"/>
          <a:chOff x="0" y="0"/>
          <a:chExt cx="0" cy="0"/>
        </a:xfrm>
      </p:grpSpPr>
      <p:sp>
        <p:nvSpPr>
          <p:cNvPr id="3" name="Inhaltsplatzhalter 2"/>
          <p:cNvSpPr>
            <a:spLocks noGrp="1"/>
          </p:cNvSpPr>
          <p:nvPr>
            <p:ph idx="1"/>
          </p:nvPr>
        </p:nvSpPr>
        <p:spPr/>
        <p:txBody>
          <a:bodyPr>
            <a:normAutofit fontScale="77500" lnSpcReduction="20000"/>
          </a:bodyPr>
          <a:lstStyle/>
          <a:p>
            <a:pPr>
              <a:buNone/>
            </a:pPr>
            <a:r>
              <a:rPr lang="en-US" b="1" cap="all" dirty="0" smtClean="0"/>
              <a:t>Sources: </a:t>
            </a:r>
            <a:endParaRPr lang="de-DE" b="1" cap="all" dirty="0" smtClean="0"/>
          </a:p>
          <a:p>
            <a:pPr>
              <a:buNone/>
            </a:pPr>
            <a:r>
              <a:rPr lang="en-US" dirty="0" smtClean="0"/>
              <a:t>[1]</a:t>
            </a:r>
            <a:r>
              <a:rPr lang="en-US" u="sng" dirty="0" smtClean="0">
                <a:hlinkClick r:id="rId2"/>
              </a:rPr>
              <a:t>https://de.wikipedia.org/wiki/Liste_der_Stadtteile_M%C3%Bcnchens</a:t>
            </a:r>
            <a:endParaRPr lang="en-US" u="sng" dirty="0" smtClean="0"/>
          </a:p>
          <a:p>
            <a:pPr>
              <a:buNone/>
            </a:pPr>
            <a:r>
              <a:rPr lang="en-US" dirty="0" smtClean="0"/>
              <a:t>[2] </a:t>
            </a:r>
            <a:r>
              <a:rPr lang="en-US" u="sng" dirty="0" smtClean="0">
                <a:hlinkClick r:id="rId3"/>
              </a:rPr>
              <a:t>https://www.suche-postleitzahl.org/plz-karte-erstellen</a:t>
            </a:r>
            <a:r>
              <a:rPr lang="en-US" dirty="0" smtClean="0"/>
              <a:t> </a:t>
            </a:r>
          </a:p>
          <a:p>
            <a:pPr>
              <a:buNone/>
            </a:pPr>
            <a:r>
              <a:rPr lang="en-US" dirty="0" smtClean="0"/>
              <a:t>[3]</a:t>
            </a:r>
            <a:r>
              <a:rPr lang="en-US" u="sng" dirty="0" smtClean="0">
                <a:hlinkClick r:id="rId4"/>
              </a:rPr>
              <a:t>https://de.statista.com/statistik/daten/studie/260438/umfrage/mietpreise-in-muenchen-nach-bezirken/#professional</a:t>
            </a:r>
            <a:endParaRPr lang="en-US" u="sng" dirty="0" smtClean="0"/>
          </a:p>
          <a:p>
            <a:pPr>
              <a:buNone/>
            </a:pPr>
            <a:r>
              <a:rPr lang="en-US" dirty="0" smtClean="0"/>
              <a:t>[4] </a:t>
            </a:r>
            <a:r>
              <a:rPr lang="en-US" u="sng" dirty="0" smtClean="0">
                <a:hlinkClick r:id="rId5"/>
              </a:rPr>
              <a:t>https://www.suche-postleitzahl.org/muenchen-plz-80331-85540.52bb</a:t>
            </a:r>
            <a:endParaRPr lang="en-US" u="sng" dirty="0" smtClean="0"/>
          </a:p>
          <a:p>
            <a:pPr>
              <a:buNone/>
            </a:pPr>
            <a:r>
              <a:rPr lang="en-US" dirty="0" smtClean="0"/>
              <a:t>[5] </a:t>
            </a:r>
            <a:r>
              <a:rPr lang="en-US" u="sng" dirty="0" smtClean="0">
                <a:hlinkClick r:id="rId6"/>
              </a:rPr>
              <a:t>https://geopy.readthedocs.io/en/stable/</a:t>
            </a:r>
            <a:r>
              <a:rPr lang="en-US" dirty="0" smtClean="0"/>
              <a:t> </a:t>
            </a:r>
          </a:p>
          <a:p>
            <a:pPr>
              <a:buNone/>
            </a:pPr>
            <a:r>
              <a:rPr lang="en-US" dirty="0" smtClean="0"/>
              <a:t>[6] </a:t>
            </a:r>
            <a:r>
              <a:rPr lang="en-US" u="sng" dirty="0" smtClean="0">
                <a:hlinkClick r:id="rId7"/>
              </a:rPr>
              <a:t>https://foursquare.com/</a:t>
            </a:r>
            <a:endParaRPr lang="en-US" u="sng" dirty="0" smtClean="0"/>
          </a:p>
          <a:p>
            <a:pPr>
              <a:buNone/>
            </a:pPr>
            <a:r>
              <a:rPr lang="en-US" dirty="0" smtClean="0"/>
              <a:t>[7] </a:t>
            </a:r>
            <a:r>
              <a:rPr lang="en-US" u="sng" dirty="0" smtClean="0">
                <a:hlinkClick r:id="rId8"/>
              </a:rPr>
              <a:t>https://www.dasoertliche.de/</a:t>
            </a:r>
            <a:endParaRPr lang="en-US" u="sng" dirty="0" smtClean="0"/>
          </a:p>
          <a:p>
            <a:pPr>
              <a:buNone/>
            </a:pPr>
            <a:r>
              <a:rPr lang="en-US" u="sng" dirty="0" smtClean="0"/>
              <a:t>Picture Munich </a:t>
            </a:r>
            <a:r>
              <a:rPr lang="de-DE" dirty="0" smtClean="0">
                <a:hlinkClick r:id="rId9"/>
              </a:rPr>
              <a:t>https://www.pexels.com/</a:t>
            </a:r>
            <a:endParaRPr lang="de-DE" dirty="0" smtClean="0"/>
          </a:p>
          <a:p>
            <a:pPr>
              <a:buNone/>
            </a:pPr>
            <a:endParaRPr lang="de-DE" dirty="0" smtClean="0"/>
          </a:p>
          <a:p>
            <a:pPr>
              <a:buNone/>
            </a:pPr>
            <a:endParaRPr lang="de-DE" dirty="0" smtClean="0"/>
          </a:p>
          <a:p>
            <a:endParaRPr lang="de-DE" dirty="0" smtClean="0"/>
          </a:p>
          <a:p>
            <a:endParaRPr lang="de-DE" dirty="0"/>
          </a:p>
        </p:txBody>
      </p:sp>
      <p:sp>
        <p:nvSpPr>
          <p:cNvPr id="4" name="Textfeld 3"/>
          <p:cNvSpPr txBox="1"/>
          <p:nvPr/>
        </p:nvSpPr>
        <p:spPr>
          <a:xfrm>
            <a:off x="642910" y="500042"/>
            <a:ext cx="7858180" cy="646331"/>
          </a:xfrm>
          <a:prstGeom prst="rect">
            <a:avLst/>
          </a:prstGeom>
          <a:noFill/>
        </p:spPr>
        <p:txBody>
          <a:bodyPr wrap="square" rtlCol="0">
            <a:spAutoFit/>
          </a:bodyPr>
          <a:lstStyle/>
          <a:p>
            <a:r>
              <a:rPr lang="en-US" dirty="0" smtClean="0"/>
              <a:t>This study might be useful for investors or city planners, who might be interested in making a city more attractive. </a:t>
            </a:r>
            <a:endParaRPr 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Larissa-Design">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821</Words>
  <Application>Microsoft Office PowerPoint</Application>
  <PresentationFormat>Bildschirmpräsentation (4:3)</PresentationFormat>
  <Paragraphs>70</Paragraphs>
  <Slides>9</Slides>
  <Notes>0</Notes>
  <HiddenSlides>0</HiddenSlides>
  <MMClips>0</MMClips>
  <ScaleCrop>false</ScaleCrop>
  <HeadingPairs>
    <vt:vector size="4" baseType="variant">
      <vt:variant>
        <vt:lpstr>Design</vt:lpstr>
      </vt:variant>
      <vt:variant>
        <vt:i4>1</vt:i4>
      </vt:variant>
      <vt:variant>
        <vt:lpstr>Folientitel</vt:lpstr>
      </vt:variant>
      <vt:variant>
        <vt:i4>9</vt:i4>
      </vt:variant>
    </vt:vector>
  </HeadingPairs>
  <TitlesOfParts>
    <vt:vector size="10" baseType="lpstr">
      <vt:lpstr>Larissa-Design</vt:lpstr>
      <vt:lpstr>Find the right Place for an organic supermarket in Munich</vt:lpstr>
      <vt:lpstr>Introduction</vt:lpstr>
      <vt:lpstr>Data Description</vt:lpstr>
      <vt:lpstr>Neighborhoods with geocoordinates </vt:lpstr>
      <vt:lpstr>Rentindex for Munich</vt:lpstr>
      <vt:lpstr>Venues of Munich</vt:lpstr>
      <vt:lpstr>Clustered neighborhoods with visualized rent index of Munich</vt:lpstr>
      <vt:lpstr>Folie 8</vt:lpstr>
      <vt:lpstr>Folie 9</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Find the right Place for an organic supermarket in Munich</dc:title>
  <dc:creator>Ellinor Wesner</dc:creator>
  <cp:lastModifiedBy>Ellinor Wesner</cp:lastModifiedBy>
  <cp:revision>25</cp:revision>
  <dcterms:created xsi:type="dcterms:W3CDTF">2021-04-08T08:52:29Z</dcterms:created>
  <dcterms:modified xsi:type="dcterms:W3CDTF">2021-04-08T21:24:34Z</dcterms:modified>
</cp:coreProperties>
</file>

<file path=docProps/thumbnail.jpeg>
</file>